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notesSlides/notesSlide64.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handoutMasterIdLst>
    <p:handoutMasterId r:id="rId67"/>
  </p:handoutMasterIdLst>
  <p:sldIdLst>
    <p:sldId id="373" r:id="rId2"/>
    <p:sldId id="374" r:id="rId3"/>
    <p:sldId id="418" r:id="rId4"/>
    <p:sldId id="417" r:id="rId5"/>
    <p:sldId id="375" r:id="rId6"/>
    <p:sldId id="398" r:id="rId7"/>
    <p:sldId id="420" r:id="rId8"/>
    <p:sldId id="421" r:id="rId9"/>
    <p:sldId id="422" r:id="rId10"/>
    <p:sldId id="401" r:id="rId11"/>
    <p:sldId id="286" r:id="rId12"/>
    <p:sldId id="287" r:id="rId13"/>
    <p:sldId id="283" r:id="rId14"/>
    <p:sldId id="385" r:id="rId15"/>
    <p:sldId id="288" r:id="rId16"/>
    <p:sldId id="387" r:id="rId17"/>
    <p:sldId id="424" r:id="rId18"/>
    <p:sldId id="289" r:id="rId19"/>
    <p:sldId id="284" r:id="rId20"/>
    <p:sldId id="285" r:id="rId21"/>
    <p:sldId id="290" r:id="rId22"/>
    <p:sldId id="291" r:id="rId23"/>
    <p:sldId id="292" r:id="rId24"/>
    <p:sldId id="281" r:id="rId25"/>
    <p:sldId id="388" r:id="rId26"/>
    <p:sldId id="280" r:id="rId27"/>
    <p:sldId id="282" r:id="rId28"/>
    <p:sldId id="423" r:id="rId29"/>
    <p:sldId id="279" r:id="rId30"/>
    <p:sldId id="391" r:id="rId31"/>
    <p:sldId id="277" r:id="rId32"/>
    <p:sldId id="392" r:id="rId33"/>
    <p:sldId id="393" r:id="rId34"/>
    <p:sldId id="278" r:id="rId35"/>
    <p:sldId id="275" r:id="rId36"/>
    <p:sldId id="276" r:id="rId37"/>
    <p:sldId id="257" r:id="rId38"/>
    <p:sldId id="452" r:id="rId39"/>
    <p:sldId id="376" r:id="rId40"/>
    <p:sldId id="425" r:id="rId41"/>
    <p:sldId id="453" r:id="rId42"/>
    <p:sldId id="454" r:id="rId43"/>
    <p:sldId id="426" r:id="rId44"/>
    <p:sldId id="445" r:id="rId45"/>
    <p:sldId id="501" r:id="rId46"/>
    <p:sldId id="500" r:id="rId47"/>
    <p:sldId id="446" r:id="rId48"/>
    <p:sldId id="447" r:id="rId49"/>
    <p:sldId id="448" r:id="rId50"/>
    <p:sldId id="449" r:id="rId51"/>
    <p:sldId id="450" r:id="rId52"/>
    <p:sldId id="430" r:id="rId53"/>
    <p:sldId id="431" r:id="rId54"/>
    <p:sldId id="455" r:id="rId55"/>
    <p:sldId id="456" r:id="rId56"/>
    <p:sldId id="429" r:id="rId57"/>
    <p:sldId id="451" r:id="rId58"/>
    <p:sldId id="386" r:id="rId59"/>
    <p:sldId id="458" r:id="rId60"/>
    <p:sldId id="460" r:id="rId61"/>
    <p:sldId id="502" r:id="rId62"/>
    <p:sldId id="462" r:id="rId63"/>
    <p:sldId id="394" r:id="rId64"/>
    <p:sldId id="433" r:id="rId65"/>
  </p:sldIdLst>
  <p:sldSz cx="9144000" cy="6858000" type="screen4x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KOBE地震イツモ講座" id="{20300A12-EB4F-4729-9519-F3436283C5F4}">
          <p14:sldIdLst>
            <p14:sldId id="373"/>
            <p14:sldId id="374"/>
            <p14:sldId id="418"/>
            <p14:sldId id="417"/>
            <p14:sldId id="375"/>
            <p14:sldId id="398"/>
            <p14:sldId id="420"/>
            <p14:sldId id="421"/>
            <p14:sldId id="422"/>
            <p14:sldId id="401"/>
            <p14:sldId id="286"/>
            <p14:sldId id="287"/>
            <p14:sldId id="283"/>
            <p14:sldId id="385"/>
            <p14:sldId id="288"/>
            <p14:sldId id="387"/>
            <p14:sldId id="424"/>
            <p14:sldId id="289"/>
            <p14:sldId id="284"/>
            <p14:sldId id="285"/>
            <p14:sldId id="290"/>
            <p14:sldId id="291"/>
            <p14:sldId id="292"/>
            <p14:sldId id="281"/>
            <p14:sldId id="388"/>
            <p14:sldId id="280"/>
            <p14:sldId id="282"/>
            <p14:sldId id="423"/>
            <p14:sldId id="279"/>
            <p14:sldId id="391"/>
            <p14:sldId id="277"/>
            <p14:sldId id="392"/>
            <p14:sldId id="393"/>
            <p14:sldId id="278"/>
            <p14:sldId id="275"/>
            <p14:sldId id="276"/>
            <p14:sldId id="257"/>
            <p14:sldId id="452"/>
            <p14:sldId id="376"/>
            <p14:sldId id="425"/>
            <p14:sldId id="453"/>
            <p14:sldId id="454"/>
            <p14:sldId id="426"/>
            <p14:sldId id="445"/>
            <p14:sldId id="501"/>
            <p14:sldId id="500"/>
            <p14:sldId id="446"/>
            <p14:sldId id="447"/>
            <p14:sldId id="448"/>
            <p14:sldId id="449"/>
            <p14:sldId id="450"/>
            <p14:sldId id="430"/>
            <p14:sldId id="431"/>
            <p14:sldId id="455"/>
            <p14:sldId id="456"/>
            <p14:sldId id="429"/>
            <p14:sldId id="451"/>
            <p14:sldId id="386"/>
            <p14:sldId id="458"/>
            <p14:sldId id="460"/>
            <p14:sldId id="502"/>
            <p14:sldId id="462"/>
            <p14:sldId id="394"/>
            <p14:sldId id="433"/>
          </p14:sldIdLst>
        </p14:section>
        <p14:section name="ツール提供について" id="{45770EEA-C14E-4939-9A0D-E52CC3982DFA}">
          <p14:sldIdLst/>
        </p14:section>
        <p14:section name="復習にオススメ" id="{C32738E6-C648-4F00-980E-206B7F71A25E}">
          <p14:sldIdLst/>
        </p14:section>
      </p14:sectionLst>
    </p:ex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4FA2"/>
    <a:srgbClr val="FF9900"/>
    <a:srgbClr val="00A2E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90" autoAdjust="0"/>
    <p:restoredTop sz="86556" autoAdjust="0"/>
  </p:normalViewPr>
  <p:slideViewPr>
    <p:cSldViewPr snapToGrid="0" showGuides="1">
      <p:cViewPr>
        <p:scale>
          <a:sx n="75" d="100"/>
          <a:sy n="75" d="100"/>
        </p:scale>
        <p:origin x="-2652" y="-654"/>
      </p:cViewPr>
      <p:guideLst>
        <p:guide orient="horz" pos="2160"/>
        <p:guide pos="2880"/>
      </p:guideLst>
    </p:cSldViewPr>
  </p:slideViewPr>
  <p:outlineViewPr>
    <p:cViewPr>
      <p:scale>
        <a:sx n="33" d="100"/>
        <a:sy n="33" d="100"/>
      </p:scale>
      <p:origin x="0" y="-14808"/>
    </p:cViewPr>
  </p:outlineViewPr>
  <p:notesTextViewPr>
    <p:cViewPr>
      <p:scale>
        <a:sx n="150" d="100"/>
        <a:sy n="150" d="100"/>
      </p:scale>
      <p:origin x="0" y="0"/>
    </p:cViewPr>
  </p:notesTextViewPr>
  <p:sorterViewPr>
    <p:cViewPr>
      <p:scale>
        <a:sx n="100" d="100"/>
        <a:sy n="100" d="100"/>
      </p:scale>
      <p:origin x="0" y="-46452"/>
    </p:cViewPr>
  </p:sorterViewPr>
  <p:notesViewPr>
    <p:cSldViewPr snapToGrid="0">
      <p:cViewPr varScale="1">
        <p:scale>
          <a:sx n="79" d="100"/>
          <a:sy n="79" d="100"/>
        </p:scale>
        <p:origin x="-3942" y="-108"/>
      </p:cViewPr>
      <p:guideLst>
        <p:guide orient="horz" pos="3224"/>
        <p:guide pos="223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xmlns="" id="{F7E11CF8-75A8-4C62-B3F9-47A3F58BBE6F}"/>
              </a:ext>
            </a:extLst>
          </p:cNvPr>
          <p:cNvSpPr>
            <a:spLocks noGrp="1"/>
          </p:cNvSpPr>
          <p:nvPr>
            <p:ph type="hdr" sz="quarter"/>
          </p:nvPr>
        </p:nvSpPr>
        <p:spPr>
          <a:xfrm>
            <a:off x="2" y="4"/>
            <a:ext cx="3079201" cy="512304"/>
          </a:xfrm>
          <a:prstGeom prst="rect">
            <a:avLst/>
          </a:prstGeom>
        </p:spPr>
        <p:txBody>
          <a:bodyPr vert="horz" lIns="94768" tIns="47384" rIns="94768" bIns="47384"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xmlns="" id="{390CA8FA-4BF5-4AD8-BAFD-DB6731F424CE}"/>
              </a:ext>
            </a:extLst>
          </p:cNvPr>
          <p:cNvSpPr>
            <a:spLocks noGrp="1"/>
          </p:cNvSpPr>
          <p:nvPr>
            <p:ph type="dt" sz="quarter" idx="1"/>
          </p:nvPr>
        </p:nvSpPr>
        <p:spPr>
          <a:xfrm>
            <a:off x="4023205" y="4"/>
            <a:ext cx="3079201" cy="512304"/>
          </a:xfrm>
          <a:prstGeom prst="rect">
            <a:avLst/>
          </a:prstGeom>
        </p:spPr>
        <p:txBody>
          <a:bodyPr vert="horz" lIns="94768" tIns="47384" rIns="94768" bIns="47384" rtlCol="0"/>
          <a:lstStyle>
            <a:lvl1pPr algn="r">
              <a:defRPr sz="1200"/>
            </a:lvl1pPr>
          </a:lstStyle>
          <a:p>
            <a:fld id="{5FA72B42-9832-4E72-A184-B9D52ED67248}" type="datetimeFigureOut">
              <a:rPr kumimoji="1" lang="ja-JP" altLang="en-US" smtClean="0"/>
              <a:pPr/>
              <a:t>2018/5/16</a:t>
            </a:fld>
            <a:endParaRPr kumimoji="1" lang="ja-JP" altLang="en-US"/>
          </a:p>
        </p:txBody>
      </p:sp>
      <p:sp>
        <p:nvSpPr>
          <p:cNvPr id="4" name="フッター プレースホルダー 3">
            <a:extLst>
              <a:ext uri="{FF2B5EF4-FFF2-40B4-BE49-F238E27FC236}">
                <a16:creationId xmlns:a16="http://schemas.microsoft.com/office/drawing/2014/main" xmlns="" id="{D935BF6B-43DC-4564-8E81-6CC9833E30C2}"/>
              </a:ext>
            </a:extLst>
          </p:cNvPr>
          <p:cNvSpPr>
            <a:spLocks noGrp="1"/>
          </p:cNvSpPr>
          <p:nvPr>
            <p:ph type="ftr" sz="quarter" idx="2"/>
          </p:nvPr>
        </p:nvSpPr>
        <p:spPr>
          <a:xfrm>
            <a:off x="2" y="9722312"/>
            <a:ext cx="3079201" cy="512304"/>
          </a:xfrm>
          <a:prstGeom prst="rect">
            <a:avLst/>
          </a:prstGeom>
        </p:spPr>
        <p:txBody>
          <a:bodyPr vert="horz" lIns="94768" tIns="47384" rIns="94768" bIns="47384"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xmlns="" id="{750C5B7C-6DAD-4F45-93D6-8CC4E61250C7}"/>
              </a:ext>
            </a:extLst>
          </p:cNvPr>
          <p:cNvSpPr>
            <a:spLocks noGrp="1"/>
          </p:cNvSpPr>
          <p:nvPr>
            <p:ph type="sldNum" sz="quarter" idx="3"/>
          </p:nvPr>
        </p:nvSpPr>
        <p:spPr>
          <a:xfrm>
            <a:off x="4023205" y="9722312"/>
            <a:ext cx="3079201" cy="512304"/>
          </a:xfrm>
          <a:prstGeom prst="rect">
            <a:avLst/>
          </a:prstGeom>
        </p:spPr>
        <p:txBody>
          <a:bodyPr vert="horz" lIns="94768" tIns="47384" rIns="94768" bIns="47384" rtlCol="0" anchor="b"/>
          <a:lstStyle>
            <a:lvl1pPr algn="r">
              <a:defRPr sz="1200"/>
            </a:lvl1pPr>
          </a:lstStyle>
          <a:p>
            <a:fld id="{D3E0E564-DEAE-479B-9B1C-BBABF3D680F5}" type="slidenum">
              <a:rPr kumimoji="1" lang="ja-JP" altLang="en-US" smtClean="0"/>
              <a:pPr/>
              <a:t>&lt;#&gt;</a:t>
            </a:fld>
            <a:endParaRPr kumimoji="1" lang="ja-JP" altLang="en-US"/>
          </a:p>
        </p:txBody>
      </p:sp>
    </p:spTree>
    <p:extLst>
      <p:ext uri="{BB962C8B-B14F-4D97-AF65-F5344CB8AC3E}">
        <p14:creationId xmlns:p14="http://schemas.microsoft.com/office/powerpoint/2010/main" xmlns="" val="32695041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xmlns="" id="{65C8A235-C6EE-4E86-9080-B5E2EAF5D745}"/>
              </a:ext>
            </a:extLst>
          </p:cNvPr>
          <p:cNvSpPr>
            <a:spLocks noGrp="1"/>
          </p:cNvSpPr>
          <p:nvPr>
            <p:ph type="body" sz="quarter" idx="3"/>
          </p:nvPr>
        </p:nvSpPr>
        <p:spPr>
          <a:xfrm>
            <a:off x="329405" y="3910924"/>
            <a:ext cx="6466095" cy="5156876"/>
          </a:xfrm>
          <a:prstGeom prst="rect">
            <a:avLst/>
          </a:prstGeom>
          <a:ln w="12700">
            <a:noFill/>
            <a:prstDash val="sysDot"/>
          </a:ln>
        </p:spPr>
        <p:txBody>
          <a:bodyPr vert="horz" lIns="0" tIns="0" rIns="0" bIns="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9" name="スライド イメージ プレースホルダー 8">
            <a:extLst>
              <a:ext uri="{FF2B5EF4-FFF2-40B4-BE49-F238E27FC236}">
                <a16:creationId xmlns:a16="http://schemas.microsoft.com/office/drawing/2014/main" xmlns="" id="{8274DF42-95D1-48D4-A7E6-FFD855AF63EC}"/>
              </a:ext>
            </a:extLst>
          </p:cNvPr>
          <p:cNvSpPr>
            <a:spLocks noGrp="1" noRot="1" noChangeAspect="1"/>
          </p:cNvSpPr>
          <p:nvPr>
            <p:ph type="sldImg" idx="2"/>
          </p:nvPr>
        </p:nvSpPr>
        <p:spPr>
          <a:xfrm>
            <a:off x="1247775" y="242888"/>
            <a:ext cx="4608513" cy="3455987"/>
          </a:xfrm>
          <a:prstGeom prst="rect">
            <a:avLst/>
          </a:prstGeom>
          <a:noFill/>
          <a:ln w="12700">
            <a:solidFill>
              <a:schemeClr val="bg1">
                <a:lumMod val="50000"/>
              </a:schemeClr>
            </a:solidFill>
          </a:ln>
        </p:spPr>
        <p:txBody>
          <a:bodyPr vert="horz" lIns="91440" tIns="45720" rIns="91440" bIns="45720" rtlCol="0" anchor="ctr"/>
          <a:lstStyle/>
          <a:p>
            <a:endParaRPr lang="ja-JP" altLang="en-US"/>
          </a:p>
        </p:txBody>
      </p:sp>
      <p:sp>
        <p:nvSpPr>
          <p:cNvPr id="12" name="スライド番号プレースホルダー 11">
            <a:extLst>
              <a:ext uri="{FF2B5EF4-FFF2-40B4-BE49-F238E27FC236}">
                <a16:creationId xmlns:a16="http://schemas.microsoft.com/office/drawing/2014/main" xmlns="" id="{86EABEC0-7F3F-408A-B7BB-2DA3A63B55DA}"/>
              </a:ext>
            </a:extLst>
          </p:cNvPr>
          <p:cNvSpPr>
            <a:spLocks noGrp="1"/>
          </p:cNvSpPr>
          <p:nvPr>
            <p:ph type="sldNum" sz="quarter" idx="5"/>
          </p:nvPr>
        </p:nvSpPr>
        <p:spPr>
          <a:xfrm>
            <a:off x="329406" y="242888"/>
            <a:ext cx="827071" cy="695578"/>
          </a:xfrm>
          <a:prstGeom prst="rect">
            <a:avLst/>
          </a:prstGeom>
        </p:spPr>
        <p:txBody>
          <a:bodyPr vert="horz" lIns="0" tIns="0" rIns="0" bIns="0" rtlCol="0" anchor="t" anchorCtr="0"/>
          <a:lstStyle>
            <a:lvl1pPr algn="l">
              <a:defRPr sz="1800">
                <a:solidFill>
                  <a:schemeClr val="tx1"/>
                </a:solidFill>
                <a:latin typeface="TB丸ゴシック Std H" panose="020F0800000000000000" pitchFamily="34" charset="-128"/>
                <a:ea typeface="TB丸ゴシック Std H" panose="020F0800000000000000" pitchFamily="34" charset="-128"/>
              </a:defRPr>
            </a:lvl1pPr>
          </a:lstStyle>
          <a:p>
            <a:fld id="{3203188A-62C7-41F1-9B82-024B113E44D7}" type="slidenum">
              <a:rPr kumimoji="1" lang="ja-JP" altLang="en-US" smtClean="0"/>
              <a:pPr/>
              <a:t>&lt;#&gt;</a:t>
            </a:fld>
            <a:endParaRPr kumimoji="1" lang="ja-JP" altLang="en-US" dirty="0"/>
          </a:p>
        </p:txBody>
      </p:sp>
    </p:spTree>
    <p:extLst>
      <p:ext uri="{BB962C8B-B14F-4D97-AF65-F5344CB8AC3E}">
        <p14:creationId xmlns:p14="http://schemas.microsoft.com/office/powerpoint/2010/main" xmlns="" val="16521170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lnSpc>
        <a:spcPct val="100000"/>
      </a:lnSpc>
      <a:defRPr kumimoji="1" sz="1800" kern="1200">
        <a:solidFill>
          <a:schemeClr val="tx1"/>
        </a:solidFill>
        <a:latin typeface="+mn-ea"/>
        <a:ea typeface="+mn-ea"/>
        <a:cs typeface="+mn-cs"/>
      </a:defRPr>
    </a:lvl1pPr>
    <a:lvl2pPr marL="457200" algn="l" defTabSz="914400" rtl="0" eaLnBrk="1" latinLnBrk="0" hangingPunct="1">
      <a:lnSpc>
        <a:spcPct val="100000"/>
      </a:lnSpc>
      <a:defRPr kumimoji="1" sz="1800" kern="1200">
        <a:solidFill>
          <a:schemeClr val="tx1"/>
        </a:solidFill>
        <a:latin typeface="+mn-ea"/>
        <a:ea typeface="+mn-ea"/>
        <a:cs typeface="+mn-cs"/>
      </a:defRPr>
    </a:lvl2pPr>
    <a:lvl3pPr marL="914400" algn="l" defTabSz="914400" rtl="0" eaLnBrk="1" latinLnBrk="0" hangingPunct="1">
      <a:lnSpc>
        <a:spcPct val="100000"/>
      </a:lnSpc>
      <a:defRPr kumimoji="1" sz="1800" kern="1200">
        <a:solidFill>
          <a:schemeClr val="tx1"/>
        </a:solidFill>
        <a:latin typeface="+mn-ea"/>
        <a:ea typeface="+mn-ea"/>
        <a:cs typeface="+mn-cs"/>
      </a:defRPr>
    </a:lvl3pPr>
    <a:lvl4pPr marL="1371600" algn="l" defTabSz="914400" rtl="0" eaLnBrk="1" latinLnBrk="0" hangingPunct="1">
      <a:lnSpc>
        <a:spcPct val="100000"/>
      </a:lnSpc>
      <a:defRPr kumimoji="1" sz="1800" kern="1200">
        <a:solidFill>
          <a:schemeClr val="tx1"/>
        </a:solidFill>
        <a:latin typeface="+mn-ea"/>
        <a:ea typeface="+mn-ea"/>
        <a:cs typeface="+mn-cs"/>
      </a:defRPr>
    </a:lvl4pPr>
    <a:lvl5pPr marL="1828800" algn="l" defTabSz="914400" rtl="0" eaLnBrk="1" latinLnBrk="0" hangingPunct="1">
      <a:lnSpc>
        <a:spcPct val="100000"/>
      </a:lnSpc>
      <a:defRPr kumimoji="1" sz="1800" kern="1200">
        <a:solidFill>
          <a:schemeClr val="tx1"/>
        </a:solidFill>
        <a:latin typeface="+mn-ea"/>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 イメージ プレースホルダー 5">
            <a:extLst>
              <a:ext uri="{FF2B5EF4-FFF2-40B4-BE49-F238E27FC236}">
                <a16:creationId xmlns:a16="http://schemas.microsoft.com/office/drawing/2014/main" xmlns="" id="{56136392-C841-4297-B773-6B841710EED5}"/>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xmlns="" id="{77CCF3C6-DBAF-4498-BFBF-ED21C4556759}"/>
              </a:ext>
            </a:extLst>
          </p:cNvPr>
          <p:cNvSpPr>
            <a:spLocks noGrp="1"/>
          </p:cNvSpPr>
          <p:nvPr>
            <p:ph type="body" idx="1"/>
          </p:nvPr>
        </p:nvSpPr>
        <p:spPr/>
        <p:txBody>
          <a:bodyPr/>
          <a:lstStyle/>
          <a:p>
            <a:r>
              <a:rPr kumimoji="1" lang="ja-JP" altLang="en-US" dirty="0"/>
              <a:t>今日講座する話のトピックの紹介、</a:t>
            </a:r>
            <a:r>
              <a:rPr lang="ja-JP" altLang="en-US" dirty="0"/>
              <a:t>皆さんに配布している防災手帳の</a:t>
            </a:r>
            <a:r>
              <a:rPr kumimoji="1" lang="ja-JP" altLang="en-US" dirty="0"/>
              <a:t>６から９ページと簡単な内容避難グッズと自宅避難グッズを紹介します。</a:t>
            </a:r>
          </a:p>
        </p:txBody>
      </p:sp>
      <p:sp>
        <p:nvSpPr>
          <p:cNvPr id="2" name="スライド番号プレースホルダー 1">
            <a:extLst>
              <a:ext uri="{FF2B5EF4-FFF2-40B4-BE49-F238E27FC236}">
                <a16:creationId xmlns:a16="http://schemas.microsoft.com/office/drawing/2014/main" xmlns="" id="{63A4344A-8E9A-445E-9FF1-6636C43D16DF}"/>
              </a:ext>
            </a:extLst>
          </p:cNvPr>
          <p:cNvSpPr>
            <a:spLocks noGrp="1"/>
          </p:cNvSpPr>
          <p:nvPr>
            <p:ph type="sldNum" sz="quarter" idx="10"/>
          </p:nvPr>
        </p:nvSpPr>
        <p:spPr/>
        <p:txBody>
          <a:bodyPr/>
          <a:lstStyle/>
          <a:p>
            <a:fld id="{3203188A-62C7-41F1-9B82-024B113E44D7}" type="slidenum">
              <a:rPr kumimoji="1" lang="ja-JP" altLang="en-US" smtClean="0"/>
              <a:pPr/>
              <a:t>1</a:t>
            </a:fld>
            <a:endParaRPr kumimoji="1" lang="ja-JP" altLang="en-US" dirty="0"/>
          </a:p>
        </p:txBody>
      </p:sp>
    </p:spTree>
    <p:extLst>
      <p:ext uri="{BB962C8B-B14F-4D97-AF65-F5344CB8AC3E}">
        <p14:creationId xmlns:p14="http://schemas.microsoft.com/office/powerpoint/2010/main" xmlns="" val="2918257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lstStyle/>
          <a:p>
            <a:r>
              <a:rPr lang="ja-JP" altLang="en-US" dirty="0"/>
              <a:t>それでは、防災グッズ１２個を回答用紙に書いてください。</a:t>
            </a:r>
            <a:endParaRPr lang="en-US" altLang="ja-JP" dirty="0"/>
          </a:p>
          <a:p>
            <a:r>
              <a:rPr lang="ja-JP" altLang="en-US" dirty="0"/>
              <a:t>時間は２分間です。これまで実施してきた講座では参加者の皆さんは</a:t>
            </a:r>
            <a:r>
              <a:rPr lang="en-US" altLang="ja-JP" dirty="0"/>
              <a:t>10</a:t>
            </a:r>
            <a:r>
              <a:rPr lang="ja-JP" altLang="en-US" dirty="0"/>
              <a:t>個程度で、手が止まる事がよくあります。</a:t>
            </a:r>
            <a:endParaRPr lang="en-US" altLang="ja-JP" dirty="0"/>
          </a:p>
          <a:p>
            <a:endParaRPr lang="en-US" altLang="ja-JP" dirty="0"/>
          </a:p>
          <a:p>
            <a:r>
              <a:rPr lang="ja-JP" altLang="en-US" dirty="0"/>
              <a:t>ここから答え合わせしますが、グッズの名前だけ紹介だけでは不十分で、そのグッズの必要数やなぜそれが必要か、それぞれ説明をしていくことが大切なので一つ一つ解説してきます。</a:t>
            </a:r>
            <a:endParaRPr lang="en-US" altLang="ja-JP" dirty="0"/>
          </a:p>
          <a:p>
            <a:endParaRPr lang="en-US" altLang="ja-JP" dirty="0"/>
          </a:p>
          <a:p>
            <a:r>
              <a:rPr lang="ja-JP" altLang="en-US" dirty="0"/>
              <a:t>防災グッズは「避難用に持ち出すもの」と「自宅避難用」と二つに分けて考えましょう。</a:t>
            </a:r>
          </a:p>
          <a:p>
            <a:r>
              <a:rPr lang="ja-JP" altLang="en-US" dirty="0"/>
              <a:t>防災グッズの基本は、日常の延長線上として捉え、普段持ち歩いている「子育てバッグ」をベースに、災害時のための防災グッズセットを加える形で準備しましょう。　</a:t>
            </a:r>
            <a:endParaRPr lang="en-US" altLang="ja-JP" dirty="0"/>
          </a:p>
          <a:p>
            <a:endParaRPr lang="en-US" altLang="ja-JP" dirty="0"/>
          </a:p>
          <a:p>
            <a:r>
              <a:rPr lang="en-US" altLang="ja-JP" dirty="0"/>
              <a:t>※</a:t>
            </a:r>
            <a:r>
              <a:rPr lang="ja-JP" altLang="en-US" dirty="0"/>
              <a:t>回答の様子は、参加者の様子を見ながら判断する。</a:t>
            </a:r>
            <a:endParaRPr lang="en-US" altLang="ja-JP" dirty="0"/>
          </a:p>
        </p:txBody>
      </p:sp>
      <p:sp>
        <p:nvSpPr>
          <p:cNvPr id="7" name="スライド イメージ プレースホルダー 6">
            <a:extLst>
              <a:ext uri="{FF2B5EF4-FFF2-40B4-BE49-F238E27FC236}">
                <a16:creationId xmlns:a16="http://schemas.microsoft.com/office/drawing/2014/main" xmlns="" id="{C2B35D2A-1B98-4DC4-B8B0-DC9DD2DF03A5}"/>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E3D12E42-31F9-41AE-970A-0BCBF8435A07}"/>
              </a:ext>
            </a:extLst>
          </p:cNvPr>
          <p:cNvSpPr>
            <a:spLocks noGrp="1"/>
          </p:cNvSpPr>
          <p:nvPr>
            <p:ph type="sldNum" sz="quarter" idx="10"/>
          </p:nvPr>
        </p:nvSpPr>
        <p:spPr/>
        <p:txBody>
          <a:bodyPr/>
          <a:lstStyle/>
          <a:p>
            <a:fld id="{3203188A-62C7-41F1-9B82-024B113E44D7}" type="slidenum">
              <a:rPr kumimoji="1" lang="ja-JP" altLang="en-US" smtClean="0"/>
              <a:pPr/>
              <a:t>10</a:t>
            </a:fld>
            <a:endParaRPr kumimoji="1" lang="ja-JP" altLang="en-US" dirty="0"/>
          </a:p>
        </p:txBody>
      </p:sp>
    </p:spTree>
    <p:extLst>
      <p:ext uri="{BB962C8B-B14F-4D97-AF65-F5344CB8AC3E}">
        <p14:creationId xmlns:p14="http://schemas.microsoft.com/office/powerpoint/2010/main" xmlns="" val="3837955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normAutofit/>
          </a:bodyPr>
          <a:lstStyle/>
          <a:p>
            <a:r>
              <a:rPr lang="ja-JP" altLang="en-US" dirty="0"/>
              <a:t>クイズの答え合わせをしていきましょう。</a:t>
            </a:r>
            <a:endParaRPr lang="en-US" altLang="ja-JP" dirty="0"/>
          </a:p>
          <a:p>
            <a:endParaRPr lang="en-US" altLang="ja-JP" dirty="0"/>
          </a:p>
          <a:p>
            <a:r>
              <a:rPr lang="ja-JP" altLang="en-US" dirty="0"/>
              <a:t>最初の答えは、紙おむつです。</a:t>
            </a:r>
            <a:endParaRPr lang="en-US" altLang="ja-JP" dirty="0"/>
          </a:p>
          <a:p>
            <a:r>
              <a:rPr lang="ja-JP" altLang="en-US" dirty="0"/>
              <a:t>乳幼児サイズはもっと手に入らない。いざというときには手に入らないという事を伝える。</a:t>
            </a:r>
            <a:endParaRPr lang="en-US" altLang="ja-JP" dirty="0"/>
          </a:p>
          <a:p>
            <a:endParaRPr lang="en-US" altLang="ja-JP" dirty="0"/>
          </a:p>
          <a:p>
            <a:r>
              <a:rPr lang="ja-JP" altLang="en-US" dirty="0"/>
              <a:t>被災者の声（阪神・淡路大震災、東日本大震災の被災者の声です）</a:t>
            </a:r>
          </a:p>
          <a:p>
            <a:r>
              <a:rPr lang="ja-JP" altLang="en-US" dirty="0"/>
              <a:t> 「一番困ったのがおむつです。手元に少しあったが、それでももらいたくて、物資がもらえると聞けば並んだ。」</a:t>
            </a:r>
          </a:p>
          <a:p>
            <a:r>
              <a:rPr lang="ja-JP" altLang="en-US" dirty="0"/>
              <a:t> 「おむつが手に入ると本当に安心した。すぐに何日もつか計算した。」</a:t>
            </a:r>
          </a:p>
          <a:p>
            <a:r>
              <a:rPr lang="ja-JP" altLang="en-US" dirty="0"/>
              <a:t> 「支援物資で紙おむつが届いたが、必ずしも欲しいサイズやタイプが手に入る状況ではなかった。」</a:t>
            </a:r>
          </a:p>
          <a:p>
            <a:endParaRPr lang="en-US" altLang="ja-JP" dirty="0"/>
          </a:p>
          <a:p>
            <a:r>
              <a:rPr lang="ja-JP" altLang="en-US" dirty="0"/>
              <a:t>被災者の声にもあるように、お子さんに合ったサイズが手に入るとは限らないので、多めにストックしておきましょう。 </a:t>
            </a:r>
            <a:endParaRPr lang="en-US" altLang="ja-JP" dirty="0"/>
          </a:p>
          <a:p>
            <a:endParaRPr lang="en-US" altLang="ja-JP" dirty="0"/>
          </a:p>
        </p:txBody>
      </p:sp>
      <p:sp>
        <p:nvSpPr>
          <p:cNvPr id="7" name="スライド イメージ プレースホルダー 6">
            <a:extLst>
              <a:ext uri="{FF2B5EF4-FFF2-40B4-BE49-F238E27FC236}">
                <a16:creationId xmlns:a16="http://schemas.microsoft.com/office/drawing/2014/main" xmlns="" id="{E44B8289-6F81-4486-8E7F-106AC3DC5DFF}"/>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22C6880D-5AE8-4D1F-85E3-D41B7F5E4186}"/>
              </a:ext>
            </a:extLst>
          </p:cNvPr>
          <p:cNvSpPr>
            <a:spLocks noGrp="1"/>
          </p:cNvSpPr>
          <p:nvPr>
            <p:ph type="sldNum" sz="quarter" idx="10"/>
          </p:nvPr>
        </p:nvSpPr>
        <p:spPr/>
        <p:txBody>
          <a:bodyPr/>
          <a:lstStyle/>
          <a:p>
            <a:fld id="{3203188A-62C7-41F1-9B82-024B113E44D7}" type="slidenum">
              <a:rPr kumimoji="1" lang="ja-JP" altLang="en-US" smtClean="0"/>
              <a:pPr/>
              <a:t>11</a:t>
            </a:fld>
            <a:endParaRPr kumimoji="1" lang="ja-JP" altLang="en-US" dirty="0"/>
          </a:p>
        </p:txBody>
      </p:sp>
    </p:spTree>
    <p:extLst>
      <p:ext uri="{BB962C8B-B14F-4D97-AF65-F5344CB8AC3E}">
        <p14:creationId xmlns:p14="http://schemas.microsoft.com/office/powerpoint/2010/main" xmlns="" val="55739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lstStyle/>
          <a:p>
            <a:r>
              <a:rPr lang="ja-JP" altLang="en-US" dirty="0"/>
              <a:t>紙おむつに加えて、着替えも準備しましょう。</a:t>
            </a:r>
            <a:endParaRPr lang="en-US" altLang="ja-JP" dirty="0"/>
          </a:p>
          <a:p>
            <a:r>
              <a:rPr lang="ja-JP" altLang="en-US" dirty="0"/>
              <a:t>大人用救援物資は多く手に入りますが、子ども用の救援物資、マスクや着替え、靴は、サイズにぴったり合ったものは、基本手に入らない状況が続きます。</a:t>
            </a:r>
            <a:endParaRPr lang="en-US" altLang="ja-JP" dirty="0"/>
          </a:p>
          <a:p>
            <a:endParaRPr lang="en-US" altLang="ja-JP" dirty="0"/>
          </a:p>
          <a:p>
            <a:r>
              <a:rPr lang="ja-JP" altLang="en-US" dirty="0"/>
              <a:t>子ども用品は、救援物資に期待せずに、ご自分で、ご家庭で準備してください。大人であれば、２・</a:t>
            </a:r>
            <a:r>
              <a:rPr lang="en-US" altLang="ja-JP" dirty="0"/>
              <a:t>3</a:t>
            </a:r>
            <a:r>
              <a:rPr lang="ja-JP" altLang="en-US" dirty="0"/>
              <a:t>日着替えなくても大丈夫であるが、子どもは高齢者と同じように、抵抗力が弱いことを覚えておきましょう。</a:t>
            </a:r>
          </a:p>
        </p:txBody>
      </p:sp>
      <p:sp>
        <p:nvSpPr>
          <p:cNvPr id="7" name="スライド イメージ プレースホルダー 6">
            <a:extLst>
              <a:ext uri="{FF2B5EF4-FFF2-40B4-BE49-F238E27FC236}">
                <a16:creationId xmlns:a16="http://schemas.microsoft.com/office/drawing/2014/main" xmlns="" id="{2803F32F-9C50-4B00-9CFC-8EDD03FEBB63}"/>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84A18D18-8A26-4853-A2B9-05EB13DF36EF}"/>
              </a:ext>
            </a:extLst>
          </p:cNvPr>
          <p:cNvSpPr>
            <a:spLocks noGrp="1"/>
          </p:cNvSpPr>
          <p:nvPr>
            <p:ph type="sldNum" sz="quarter" idx="10"/>
          </p:nvPr>
        </p:nvSpPr>
        <p:spPr/>
        <p:txBody>
          <a:bodyPr/>
          <a:lstStyle/>
          <a:p>
            <a:fld id="{3203188A-62C7-41F1-9B82-024B113E44D7}" type="slidenum">
              <a:rPr kumimoji="1" lang="ja-JP" altLang="en-US" smtClean="0"/>
              <a:pPr/>
              <a:t>12</a:t>
            </a:fld>
            <a:endParaRPr kumimoji="1" lang="ja-JP" altLang="en-US" dirty="0"/>
          </a:p>
        </p:txBody>
      </p:sp>
    </p:spTree>
    <p:extLst>
      <p:ext uri="{BB962C8B-B14F-4D97-AF65-F5344CB8AC3E}">
        <p14:creationId xmlns:p14="http://schemas.microsoft.com/office/powerpoint/2010/main" xmlns="" val="548212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lstStyle/>
          <a:p>
            <a:r>
              <a:rPr lang="ja-JP" altLang="en-US" dirty="0"/>
              <a:t>次の答えは、ポリ袋、レジ袋です。</a:t>
            </a:r>
            <a:endParaRPr lang="en-US" altLang="ja-JP" dirty="0"/>
          </a:p>
          <a:p>
            <a:r>
              <a:rPr lang="ja-JP" altLang="en-US" dirty="0"/>
              <a:t>紙おむつを持っていくときは、ポリ袋やレジ袋を多めに持っている人は多いと思います。</a:t>
            </a:r>
            <a:endParaRPr lang="en-US" altLang="ja-JP" dirty="0"/>
          </a:p>
          <a:p>
            <a:endParaRPr lang="en-US" altLang="ja-JP" dirty="0"/>
          </a:p>
        </p:txBody>
      </p:sp>
      <p:sp>
        <p:nvSpPr>
          <p:cNvPr id="7" name="スライド イメージ プレースホルダー 6">
            <a:extLst>
              <a:ext uri="{FF2B5EF4-FFF2-40B4-BE49-F238E27FC236}">
                <a16:creationId xmlns:a16="http://schemas.microsoft.com/office/drawing/2014/main" xmlns="" id="{8C93AE24-CDEC-46A5-AA61-664B55B4CD3C}"/>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F0D04D30-7BDF-4226-B4DD-8FCC26C006EE}"/>
              </a:ext>
            </a:extLst>
          </p:cNvPr>
          <p:cNvSpPr>
            <a:spLocks noGrp="1"/>
          </p:cNvSpPr>
          <p:nvPr>
            <p:ph type="sldNum" sz="quarter" idx="10"/>
          </p:nvPr>
        </p:nvSpPr>
        <p:spPr/>
        <p:txBody>
          <a:bodyPr/>
          <a:lstStyle/>
          <a:p>
            <a:fld id="{3203188A-62C7-41F1-9B82-024B113E44D7}" type="slidenum">
              <a:rPr kumimoji="1" lang="ja-JP" altLang="en-US" smtClean="0"/>
              <a:pPr/>
              <a:t>13</a:t>
            </a:fld>
            <a:endParaRPr kumimoji="1" lang="ja-JP" altLang="en-US" dirty="0"/>
          </a:p>
        </p:txBody>
      </p:sp>
    </p:spTree>
    <p:extLst>
      <p:ext uri="{BB962C8B-B14F-4D97-AF65-F5344CB8AC3E}">
        <p14:creationId xmlns:p14="http://schemas.microsoft.com/office/powerpoint/2010/main" xmlns="" val="2504993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7" name="Rectangle 3">
            <a:extLst>
              <a:ext uri="{FF2B5EF4-FFF2-40B4-BE49-F238E27FC236}">
                <a16:creationId xmlns:a16="http://schemas.microsoft.com/office/drawing/2014/main" xmlns="" id="{6F145EE4-3D91-4A51-8218-F3D0C99C1CAC}"/>
              </a:ext>
            </a:extLst>
          </p:cNvPr>
          <p:cNvSpPr>
            <a:spLocks noGrp="1"/>
          </p:cNvSpPr>
          <p:nvPr>
            <p:ph type="body" idx="1"/>
          </p:nvPr>
        </p:nvSpPr>
        <p:spPr/>
        <p:txBody>
          <a:bodyPr/>
          <a:lstStyle/>
          <a:p>
            <a:r>
              <a:rPr lang="ja-JP" altLang="en-US" dirty="0"/>
              <a:t>ポリ袋やレジ袋は紙おむつを捨てるとき以外にも、活用方法は様々あり、小さめの袋は調理や手当時の感染防止等、多用途です。</a:t>
            </a:r>
          </a:p>
          <a:p>
            <a:endParaRPr lang="en-US" altLang="ja-JP" dirty="0"/>
          </a:p>
          <a:p>
            <a:r>
              <a:rPr lang="ja-JP" altLang="en-US" dirty="0"/>
              <a:t>まずは災害時、水が出ないということを想像してみてください。水が出ないことで、手が洗えなかったり、不衛生な状態になったりします。応急手当には、手を保護するために必ず必要になります。レジ袋は、三角巾代わりにもなります。</a:t>
            </a:r>
          </a:p>
        </p:txBody>
      </p:sp>
      <p:sp>
        <p:nvSpPr>
          <p:cNvPr id="3" name="スライド イメージ プレースホルダー 2">
            <a:extLst>
              <a:ext uri="{FF2B5EF4-FFF2-40B4-BE49-F238E27FC236}">
                <a16:creationId xmlns:a16="http://schemas.microsoft.com/office/drawing/2014/main" xmlns="" id="{CBC8EC33-2535-46EF-8400-87697F8534DF}"/>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05EBE5C6-320D-4A5D-B892-7D842D924338}"/>
              </a:ext>
            </a:extLst>
          </p:cNvPr>
          <p:cNvSpPr>
            <a:spLocks noGrp="1"/>
          </p:cNvSpPr>
          <p:nvPr>
            <p:ph type="sldNum" sz="quarter" idx="10"/>
          </p:nvPr>
        </p:nvSpPr>
        <p:spPr/>
        <p:txBody>
          <a:bodyPr/>
          <a:lstStyle/>
          <a:p>
            <a:fld id="{3203188A-62C7-41F1-9B82-024B113E44D7}" type="slidenum">
              <a:rPr kumimoji="1" lang="ja-JP" altLang="en-US" smtClean="0"/>
              <a:pPr/>
              <a:t>14</a:t>
            </a:fld>
            <a:endParaRPr kumimoji="1" lang="ja-JP" altLang="en-US" dirty="0"/>
          </a:p>
        </p:txBody>
      </p:sp>
    </p:spTree>
    <p:extLst>
      <p:ext uri="{BB962C8B-B14F-4D97-AF65-F5344CB8AC3E}">
        <p14:creationId xmlns:p14="http://schemas.microsoft.com/office/powerpoint/2010/main" xmlns="" val="541961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normAutofit lnSpcReduction="10000"/>
          </a:bodyPr>
          <a:lstStyle/>
          <a:p>
            <a:r>
              <a:rPr lang="ja-JP" altLang="en-US" dirty="0"/>
              <a:t>次の答えは、口腔ケア用ウェットティッシュです。</a:t>
            </a:r>
            <a:endParaRPr lang="en-US" altLang="ja-JP" dirty="0"/>
          </a:p>
          <a:p>
            <a:endParaRPr lang="en-US" altLang="ja-JP" dirty="0"/>
          </a:p>
          <a:p>
            <a:r>
              <a:rPr lang="ja-JP" altLang="en-US" dirty="0"/>
              <a:t>「口腔ケア用ウェットティッシュ」は、商品によっては「はみがきシート」とも言われています。</a:t>
            </a:r>
            <a:endParaRPr lang="en-US" altLang="ja-JP" dirty="0"/>
          </a:p>
          <a:p>
            <a:endParaRPr lang="en-US" altLang="ja-JP" dirty="0"/>
          </a:p>
          <a:p>
            <a:r>
              <a:rPr lang="ja-JP" altLang="en-US" dirty="0"/>
              <a:t>サンスターの</a:t>
            </a:r>
            <a:r>
              <a:rPr lang="en-US" altLang="ja-JP" dirty="0"/>
              <a:t>CM</a:t>
            </a:r>
            <a:r>
              <a:rPr lang="ja-JP" altLang="en-US" dirty="0"/>
              <a:t>で、阪神・淡路大震災の被災者の中に、長引く避難生活で、口の中を清潔にしておかなかったことにより肺炎を引き起こし、</a:t>
            </a:r>
            <a:r>
              <a:rPr lang="en-US" altLang="ja-JP" dirty="0"/>
              <a:t>200</a:t>
            </a:r>
            <a:r>
              <a:rPr lang="ja-JP" altLang="en-US" dirty="0"/>
              <a:t>人以上もの高齢者が亡くなったというのがあります</a:t>
            </a:r>
            <a:r>
              <a:rPr lang="ja-JP" altLang="en-US" dirty="0" smtClean="0"/>
              <a:t>。被災</a:t>
            </a:r>
            <a:r>
              <a:rPr lang="ja-JP" altLang="en-US" dirty="0"/>
              <a:t>生活にオーラルケアが必要</a:t>
            </a:r>
            <a:r>
              <a:rPr lang="ja-JP" altLang="en-US" dirty="0" smtClean="0"/>
              <a:t>です。</a:t>
            </a:r>
            <a:endParaRPr lang="en-US" altLang="ja-JP" dirty="0"/>
          </a:p>
          <a:p>
            <a:r>
              <a:rPr lang="ja-JP" altLang="en-US" dirty="0" smtClean="0"/>
              <a:t>また、免疫力</a:t>
            </a:r>
            <a:r>
              <a:rPr lang="ja-JP" altLang="en-US" dirty="0"/>
              <a:t>が弱い小さな子どもにも同様のリスクがありますので常備しましょう。</a:t>
            </a:r>
          </a:p>
          <a:p>
            <a:endParaRPr lang="en-US" altLang="ja-JP" dirty="0"/>
          </a:p>
          <a:p>
            <a:r>
              <a:rPr lang="en-US" altLang="ja-JP" dirty="0"/>
              <a:t>※</a:t>
            </a:r>
            <a:r>
              <a:rPr lang="ja-JP" altLang="en-US" dirty="0"/>
              <a:t>実物（口腔ケア用ウェットティッシュの大人用、子ども用）を見せる。</a:t>
            </a:r>
          </a:p>
          <a:p>
            <a:endParaRPr lang="en-US" altLang="ja-JP" dirty="0"/>
          </a:p>
          <a:p>
            <a:r>
              <a:rPr lang="ja-JP" altLang="en-US" dirty="0"/>
              <a:t>被災者の声（阪神・淡路大震災、東日本大震災の被災者の声です）</a:t>
            </a:r>
          </a:p>
          <a:p>
            <a:r>
              <a:rPr lang="ja-JP" altLang="en-US" dirty="0"/>
              <a:t>「一週間ぐらい歯磨きをしてなかったら虫歯になってしまった。口の中を清潔にできるものがあったら良かったと思う。」</a:t>
            </a:r>
          </a:p>
          <a:p>
            <a:endParaRPr lang="ja-JP" altLang="en-US" dirty="0"/>
          </a:p>
        </p:txBody>
      </p:sp>
      <p:sp>
        <p:nvSpPr>
          <p:cNvPr id="7" name="スライド イメージ プレースホルダー 6">
            <a:extLst>
              <a:ext uri="{FF2B5EF4-FFF2-40B4-BE49-F238E27FC236}">
                <a16:creationId xmlns:a16="http://schemas.microsoft.com/office/drawing/2014/main" xmlns="" id="{6E56B73C-2622-4EB4-B4B3-0647A65B887F}"/>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B13CF6B3-B9B5-450A-BDAD-BBFDED01F874}"/>
              </a:ext>
            </a:extLst>
          </p:cNvPr>
          <p:cNvSpPr>
            <a:spLocks noGrp="1"/>
          </p:cNvSpPr>
          <p:nvPr>
            <p:ph type="sldNum" sz="quarter" idx="10"/>
          </p:nvPr>
        </p:nvSpPr>
        <p:spPr/>
        <p:txBody>
          <a:bodyPr/>
          <a:lstStyle/>
          <a:p>
            <a:fld id="{3203188A-62C7-41F1-9B82-024B113E44D7}" type="slidenum">
              <a:rPr kumimoji="1" lang="ja-JP" altLang="en-US" smtClean="0"/>
              <a:pPr/>
              <a:t>15</a:t>
            </a:fld>
            <a:endParaRPr kumimoji="1" lang="ja-JP" altLang="en-US" dirty="0"/>
          </a:p>
        </p:txBody>
      </p:sp>
    </p:spTree>
    <p:extLst>
      <p:ext uri="{BB962C8B-B14F-4D97-AF65-F5344CB8AC3E}">
        <p14:creationId xmlns:p14="http://schemas.microsoft.com/office/powerpoint/2010/main" xmlns="" val="3530774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9" name="Rectangle 3">
            <a:extLst>
              <a:ext uri="{FF2B5EF4-FFF2-40B4-BE49-F238E27FC236}">
                <a16:creationId xmlns:a16="http://schemas.microsoft.com/office/drawing/2014/main" xmlns="" id="{4435007B-2054-43A8-B3A4-D292A04528B3}"/>
              </a:ext>
            </a:extLst>
          </p:cNvPr>
          <p:cNvSpPr>
            <a:spLocks noGrp="1"/>
          </p:cNvSpPr>
          <p:nvPr>
            <p:ph type="body" idx="1"/>
          </p:nvPr>
        </p:nvSpPr>
        <p:spPr/>
        <p:txBody>
          <a:bodyPr>
            <a:normAutofit/>
          </a:bodyPr>
          <a:lstStyle/>
          <a:p>
            <a:r>
              <a:rPr lang="ja-JP" altLang="en-US" dirty="0"/>
              <a:t>地震で水が出なくなった場合、歯みがきができなくなります。</a:t>
            </a:r>
            <a:endParaRPr lang="en-US" altLang="ja-JP" dirty="0"/>
          </a:p>
          <a:p>
            <a:r>
              <a:rPr lang="ja-JP" altLang="en-US" dirty="0"/>
              <a:t>「歯みがきは多少しなくても大丈夫だろう」と思う人は多いです。</a:t>
            </a:r>
            <a:endParaRPr lang="en-US" altLang="ja-JP" dirty="0"/>
          </a:p>
          <a:p>
            <a:endParaRPr lang="en-US" altLang="ja-JP" dirty="0"/>
          </a:p>
          <a:p>
            <a:r>
              <a:rPr lang="ja-JP" altLang="en-US" dirty="0"/>
              <a:t>歯など口の中が拭けるタイプのウェットティッシュを用意しておけば、水が出なくても口の中を衛生的に保つことができ、さらに、食器類もふくことができます。</a:t>
            </a:r>
            <a:endParaRPr lang="en-US" altLang="ja-JP" dirty="0"/>
          </a:p>
          <a:p>
            <a:endParaRPr lang="en-US" altLang="ja-JP" dirty="0"/>
          </a:p>
          <a:p>
            <a:r>
              <a:rPr lang="ja-JP" altLang="en-US" dirty="0"/>
              <a:t>これは防災用品ではなく介護用品なので、購入の際は介護用品コーナーで探してみてください。また、保存期限が</a:t>
            </a:r>
            <a:r>
              <a:rPr lang="en-US" altLang="ja-JP" dirty="0"/>
              <a:t>3</a:t>
            </a:r>
            <a:r>
              <a:rPr lang="ja-JP" altLang="en-US" dirty="0"/>
              <a:t>年なので、普段使いをしながら買い足していくストック方法がおすすめです。ノンアルコールタイプは化粧品扱いになっています。</a:t>
            </a:r>
            <a:endParaRPr lang="en-US" altLang="ja-JP" dirty="0"/>
          </a:p>
          <a:p>
            <a:endParaRPr lang="en-US" altLang="ja-JP" dirty="0"/>
          </a:p>
          <a:p>
            <a:r>
              <a:rPr lang="ja-JP" altLang="en-US" dirty="0"/>
              <a:t>高齢者だけでなく、抵抗力の低い子どもにも同じことが言えます。必ず、ノンアルコールか歯磨き用シートであるかを確認しましょう。</a:t>
            </a:r>
          </a:p>
        </p:txBody>
      </p:sp>
      <p:sp>
        <p:nvSpPr>
          <p:cNvPr id="27" name="スライド イメージ プレースホルダー 26">
            <a:extLst>
              <a:ext uri="{FF2B5EF4-FFF2-40B4-BE49-F238E27FC236}">
                <a16:creationId xmlns:a16="http://schemas.microsoft.com/office/drawing/2014/main" xmlns="" id="{3CBFE727-F7C9-4DAA-A226-3B3CADA18F91}"/>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172D5679-93A1-427A-B702-8739E386E00E}"/>
              </a:ext>
            </a:extLst>
          </p:cNvPr>
          <p:cNvSpPr>
            <a:spLocks noGrp="1"/>
          </p:cNvSpPr>
          <p:nvPr>
            <p:ph type="sldNum" sz="quarter" idx="10"/>
          </p:nvPr>
        </p:nvSpPr>
        <p:spPr/>
        <p:txBody>
          <a:bodyPr/>
          <a:lstStyle/>
          <a:p>
            <a:fld id="{3203188A-62C7-41F1-9B82-024B113E44D7}" type="slidenum">
              <a:rPr kumimoji="1" lang="ja-JP" altLang="en-US" smtClean="0"/>
              <a:pPr/>
              <a:t>16</a:t>
            </a:fld>
            <a:endParaRPr kumimoji="1" lang="ja-JP" altLang="en-US" dirty="0"/>
          </a:p>
        </p:txBody>
      </p:sp>
    </p:spTree>
    <p:extLst>
      <p:ext uri="{BB962C8B-B14F-4D97-AF65-F5344CB8AC3E}">
        <p14:creationId xmlns:p14="http://schemas.microsoft.com/office/powerpoint/2010/main" xmlns="" val="3582970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 イメージ プレースホルダー 10">
            <a:extLst>
              <a:ext uri="{FF2B5EF4-FFF2-40B4-BE49-F238E27FC236}">
                <a16:creationId xmlns:a16="http://schemas.microsoft.com/office/drawing/2014/main" xmlns="" id="{6257B082-85ED-4382-8997-78C429E41119}"/>
              </a:ext>
            </a:extLst>
          </p:cNvPr>
          <p:cNvSpPr>
            <a:spLocks noGrp="1" noRot="1" noChangeAspect="1"/>
          </p:cNvSpPr>
          <p:nvPr>
            <p:ph type="sldImg"/>
          </p:nvPr>
        </p:nvSpPr>
        <p:spPr/>
      </p:sp>
      <p:sp>
        <p:nvSpPr>
          <p:cNvPr id="12" name="ノート プレースホルダー 11">
            <a:extLst>
              <a:ext uri="{FF2B5EF4-FFF2-40B4-BE49-F238E27FC236}">
                <a16:creationId xmlns:a16="http://schemas.microsoft.com/office/drawing/2014/main" xmlns="" id="{6124EF15-32EF-41E7-9B8B-C2ED6FE8538D}"/>
              </a:ext>
            </a:extLst>
          </p:cNvPr>
          <p:cNvSpPr>
            <a:spLocks noGrp="1"/>
          </p:cNvSpPr>
          <p:nvPr>
            <p:ph type="body" idx="1"/>
          </p:nvPr>
        </p:nvSpPr>
        <p:spPr/>
        <p:txBody>
          <a:bodyPr/>
          <a:lstStyle/>
          <a:p>
            <a:r>
              <a:rPr kumimoji="1" lang="ja-JP" altLang="en-US" dirty="0"/>
              <a:t>和光堂のオーラルプラス</a:t>
            </a:r>
            <a:r>
              <a:rPr lang="ja-JP" altLang="en-US" dirty="0"/>
              <a:t>口腔ケアウェッティーマイルドを紹介します。</a:t>
            </a:r>
            <a:endParaRPr lang="en-US" altLang="ja-JP" dirty="0"/>
          </a:p>
          <a:p>
            <a:r>
              <a:rPr kumimoji="1" lang="ja-JP" altLang="en-US" dirty="0"/>
              <a:t>ノンアルコール、無香料です。</a:t>
            </a:r>
            <a:endParaRPr kumimoji="1" lang="en-US" altLang="ja-JP" dirty="0"/>
          </a:p>
          <a:p>
            <a:r>
              <a:rPr lang="ja-JP" altLang="en-US" dirty="0"/>
              <a:t>歯を磨けて、お箸やスプーンなどを拭け、手や体も拭くことができます。</a:t>
            </a:r>
            <a:endParaRPr lang="en-US" altLang="ja-JP" dirty="0"/>
          </a:p>
          <a:p>
            <a:r>
              <a:rPr kumimoji="1" lang="ja-JP" altLang="en-US" dirty="0"/>
              <a:t>保存期間は</a:t>
            </a:r>
            <a:r>
              <a:rPr kumimoji="1" lang="en-US" altLang="ja-JP" dirty="0"/>
              <a:t>3</a:t>
            </a:r>
            <a:r>
              <a:rPr kumimoji="1" lang="ja-JP" altLang="en-US" dirty="0"/>
              <a:t>年です。</a:t>
            </a:r>
          </a:p>
        </p:txBody>
      </p:sp>
      <p:sp>
        <p:nvSpPr>
          <p:cNvPr id="2" name="スライド番号プレースホルダー 1">
            <a:extLst>
              <a:ext uri="{FF2B5EF4-FFF2-40B4-BE49-F238E27FC236}">
                <a16:creationId xmlns:a16="http://schemas.microsoft.com/office/drawing/2014/main" xmlns="" id="{98790E1A-AF44-48BE-B6E6-4A2097B6E591}"/>
              </a:ext>
            </a:extLst>
          </p:cNvPr>
          <p:cNvSpPr>
            <a:spLocks noGrp="1"/>
          </p:cNvSpPr>
          <p:nvPr>
            <p:ph type="sldNum" sz="quarter" idx="10"/>
          </p:nvPr>
        </p:nvSpPr>
        <p:spPr/>
        <p:txBody>
          <a:bodyPr/>
          <a:lstStyle/>
          <a:p>
            <a:fld id="{3203188A-62C7-41F1-9B82-024B113E44D7}" type="slidenum">
              <a:rPr kumimoji="1" lang="ja-JP" altLang="en-US" smtClean="0"/>
              <a:pPr/>
              <a:t>17</a:t>
            </a:fld>
            <a:endParaRPr kumimoji="1" lang="ja-JP" altLang="en-US" dirty="0"/>
          </a:p>
        </p:txBody>
      </p:sp>
    </p:spTree>
    <p:extLst>
      <p:ext uri="{BB962C8B-B14F-4D97-AF65-F5344CB8AC3E}">
        <p14:creationId xmlns:p14="http://schemas.microsoft.com/office/powerpoint/2010/main" xmlns="" val="2870867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lstStyle/>
          <a:p>
            <a:r>
              <a:rPr lang="ja-JP" altLang="en-US" dirty="0"/>
              <a:t>小さなお子さんがいらっしゃる方は、おしりふきはいつも持ち歩いていますよね。</a:t>
            </a:r>
            <a:endParaRPr lang="en-US" altLang="ja-JP" dirty="0"/>
          </a:p>
          <a:p>
            <a:endParaRPr lang="en-US" altLang="ja-JP" dirty="0"/>
          </a:p>
          <a:p>
            <a:r>
              <a:rPr lang="ja-JP" altLang="en-US" dirty="0"/>
              <a:t>いざという時は、赤ちゃんのお尻以外にも、手や体を拭くことができるので役に立ちます。</a:t>
            </a:r>
            <a:endParaRPr lang="en-US" altLang="ja-JP" dirty="0"/>
          </a:p>
          <a:p>
            <a:endParaRPr lang="en-US" altLang="ja-JP" dirty="0"/>
          </a:p>
        </p:txBody>
      </p:sp>
      <p:sp>
        <p:nvSpPr>
          <p:cNvPr id="7" name="スライド イメージ プレースホルダー 6">
            <a:extLst>
              <a:ext uri="{FF2B5EF4-FFF2-40B4-BE49-F238E27FC236}">
                <a16:creationId xmlns:a16="http://schemas.microsoft.com/office/drawing/2014/main" xmlns="" id="{59EEF1F6-5D4B-417B-BB61-1339B5F92042}"/>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930616EC-8266-4D86-AFBE-5229751E4D06}"/>
              </a:ext>
            </a:extLst>
          </p:cNvPr>
          <p:cNvSpPr>
            <a:spLocks noGrp="1"/>
          </p:cNvSpPr>
          <p:nvPr>
            <p:ph type="sldNum" sz="quarter" idx="10"/>
          </p:nvPr>
        </p:nvSpPr>
        <p:spPr/>
        <p:txBody>
          <a:bodyPr/>
          <a:lstStyle/>
          <a:p>
            <a:fld id="{3203188A-62C7-41F1-9B82-024B113E44D7}" type="slidenum">
              <a:rPr kumimoji="1" lang="ja-JP" altLang="en-US" smtClean="0"/>
              <a:pPr/>
              <a:t>18</a:t>
            </a:fld>
            <a:endParaRPr kumimoji="1" lang="ja-JP" altLang="en-US" dirty="0"/>
          </a:p>
        </p:txBody>
      </p:sp>
    </p:spTree>
    <p:extLst>
      <p:ext uri="{BB962C8B-B14F-4D97-AF65-F5344CB8AC3E}">
        <p14:creationId xmlns:p14="http://schemas.microsoft.com/office/powerpoint/2010/main" xmlns="" val="1550718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lstStyle/>
          <a:p>
            <a:r>
              <a:rPr lang="ja-JP" altLang="en-US" dirty="0"/>
              <a:t>次の答えは、おやつです。</a:t>
            </a:r>
            <a:endParaRPr lang="en-US" altLang="ja-JP" dirty="0"/>
          </a:p>
          <a:p>
            <a:endParaRPr lang="en-US" altLang="ja-JP" dirty="0"/>
          </a:p>
          <a:p>
            <a:r>
              <a:rPr lang="ja-JP" altLang="en-US" dirty="0"/>
              <a:t>避難所で配られる多くは、食糧でお菓子は少ないため、また子ども向けのお菓子が手に入るとは限りません。</a:t>
            </a:r>
            <a:endParaRPr lang="en-US" altLang="ja-JP" dirty="0"/>
          </a:p>
          <a:p>
            <a:endParaRPr lang="en-US" altLang="ja-JP" dirty="0"/>
          </a:p>
          <a:p>
            <a:r>
              <a:rPr lang="ja-JP" altLang="en-US" dirty="0"/>
              <a:t>「常備薬」や「お菓子」などは、自分の子どもに合ったものを常に少し多めに持ち歩きましょう。</a:t>
            </a:r>
            <a:endParaRPr lang="en-US" altLang="ja-JP" dirty="0"/>
          </a:p>
          <a:p>
            <a:endParaRPr lang="en-US" altLang="ja-JP" dirty="0"/>
          </a:p>
          <a:p>
            <a:r>
              <a:rPr lang="ja-JP" altLang="en-US" dirty="0"/>
              <a:t>大人であれば我慢できますが、子どもは我慢は出来ないため好みのものを用意しておくと安心です。</a:t>
            </a:r>
          </a:p>
          <a:p>
            <a:endParaRPr lang="ja-JP" altLang="en-US" dirty="0"/>
          </a:p>
        </p:txBody>
      </p:sp>
      <p:sp>
        <p:nvSpPr>
          <p:cNvPr id="7" name="スライド イメージ プレースホルダー 6">
            <a:extLst>
              <a:ext uri="{FF2B5EF4-FFF2-40B4-BE49-F238E27FC236}">
                <a16:creationId xmlns:a16="http://schemas.microsoft.com/office/drawing/2014/main" xmlns="" id="{80C64F36-ACE5-4955-81B7-686CDFFAC1A1}"/>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9A47AC7F-F8B0-4D8A-88A5-00713D62B551}"/>
              </a:ext>
            </a:extLst>
          </p:cNvPr>
          <p:cNvSpPr>
            <a:spLocks noGrp="1"/>
          </p:cNvSpPr>
          <p:nvPr>
            <p:ph type="sldNum" sz="quarter" idx="10"/>
          </p:nvPr>
        </p:nvSpPr>
        <p:spPr/>
        <p:txBody>
          <a:bodyPr/>
          <a:lstStyle/>
          <a:p>
            <a:fld id="{3203188A-62C7-41F1-9B82-024B113E44D7}" type="slidenum">
              <a:rPr kumimoji="1" lang="ja-JP" altLang="en-US" smtClean="0"/>
              <a:pPr/>
              <a:t>19</a:t>
            </a:fld>
            <a:endParaRPr kumimoji="1" lang="ja-JP" altLang="en-US" dirty="0"/>
          </a:p>
        </p:txBody>
      </p:sp>
    </p:spTree>
    <p:extLst>
      <p:ext uri="{BB962C8B-B14F-4D97-AF65-F5344CB8AC3E}">
        <p14:creationId xmlns:p14="http://schemas.microsoft.com/office/powerpoint/2010/main" xmlns="" val="2200240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lstStyle/>
          <a:p>
            <a:r>
              <a:rPr lang="ja-JP" altLang="en-US" dirty="0"/>
              <a:t>神戸市に住む子育て世代の防災意識の向上と安全安心なまちづくりを推進していくために、小さなお子さんがいるご家庭を対象とした防災講座が、</a:t>
            </a:r>
            <a:r>
              <a:rPr lang="en-US" altLang="ja-JP" dirty="0"/>
              <a:t>KOBE</a:t>
            </a:r>
            <a:r>
              <a:rPr lang="ja-JP" altLang="en-US" dirty="0"/>
              <a:t>地震</a:t>
            </a:r>
            <a:r>
              <a:rPr lang="en-US" altLang="ja-JP" dirty="0"/>
              <a:t>ITSUMO</a:t>
            </a:r>
            <a:r>
              <a:rPr lang="ja-JP" altLang="en-US" dirty="0"/>
              <a:t>講座です。</a:t>
            </a:r>
            <a:endParaRPr lang="en-US" altLang="ja-JP" dirty="0"/>
          </a:p>
          <a:p>
            <a:r>
              <a:rPr lang="ja-JP" altLang="en-US" dirty="0"/>
              <a:t>不安を抱えている対象に行う講座。</a:t>
            </a:r>
            <a:endParaRPr lang="en-US" altLang="ja-JP" dirty="0"/>
          </a:p>
        </p:txBody>
      </p:sp>
      <p:sp>
        <p:nvSpPr>
          <p:cNvPr id="7" name="スライド イメージ プレースホルダー 6">
            <a:extLst>
              <a:ext uri="{FF2B5EF4-FFF2-40B4-BE49-F238E27FC236}">
                <a16:creationId xmlns:a16="http://schemas.microsoft.com/office/drawing/2014/main" xmlns="" id="{04AFF6C1-21B9-46CF-B964-B12B987F11C3}"/>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1C2BF94F-6AE4-4BDD-B6B0-9C075582579E}"/>
              </a:ext>
            </a:extLst>
          </p:cNvPr>
          <p:cNvSpPr>
            <a:spLocks noGrp="1"/>
          </p:cNvSpPr>
          <p:nvPr>
            <p:ph type="sldNum" sz="quarter" idx="10"/>
          </p:nvPr>
        </p:nvSpPr>
        <p:spPr/>
        <p:txBody>
          <a:bodyPr/>
          <a:lstStyle/>
          <a:p>
            <a:fld id="{3203188A-62C7-41F1-9B82-024B113E44D7}" type="slidenum">
              <a:rPr kumimoji="1" lang="ja-JP" altLang="en-US" smtClean="0"/>
              <a:pPr/>
              <a:t>2</a:t>
            </a:fld>
            <a:endParaRPr kumimoji="1" lang="ja-JP" altLang="en-US" dirty="0"/>
          </a:p>
        </p:txBody>
      </p:sp>
    </p:spTree>
    <p:extLst>
      <p:ext uri="{BB962C8B-B14F-4D97-AF65-F5344CB8AC3E}">
        <p14:creationId xmlns:p14="http://schemas.microsoft.com/office/powerpoint/2010/main" xmlns="" val="1073556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lstStyle/>
          <a:p>
            <a:r>
              <a:rPr lang="ja-JP" altLang="en-US" dirty="0"/>
              <a:t>おやつのほかに、被災者に聞き、備えておくとよいものの一つとして、「使い捨て哺乳瓶」が挙げられます。</a:t>
            </a:r>
            <a:endParaRPr lang="en-US" altLang="ja-JP" dirty="0"/>
          </a:p>
          <a:p>
            <a:endParaRPr lang="en-US" altLang="ja-JP" dirty="0"/>
          </a:p>
          <a:p>
            <a:r>
              <a:rPr lang="ja-JP" altLang="en-US" dirty="0"/>
              <a:t>「使い捨て哺乳瓶」は、煮沸不要で、地面に落下しても割れにくいプラスチック製の「使い捨て哺乳瓶」がいくつかあると安心して使えます。</a:t>
            </a:r>
          </a:p>
          <a:p>
            <a:endParaRPr lang="en-US" altLang="ja-JP" dirty="0"/>
          </a:p>
          <a:p>
            <a:r>
              <a:rPr lang="en-US" altLang="ja-JP" dirty="0"/>
              <a:t>※</a:t>
            </a:r>
            <a:r>
              <a:rPr lang="ja-JP" altLang="en-US" dirty="0"/>
              <a:t>実物（使い捨て哺乳瓶）を箱から出して見せる</a:t>
            </a:r>
          </a:p>
          <a:p>
            <a:endParaRPr lang="ja-JP" altLang="en-US" dirty="0"/>
          </a:p>
          <a:p>
            <a:r>
              <a:rPr lang="ja-JP" altLang="en-US" dirty="0"/>
              <a:t>被災者の声（阪神・淡路大震災、東日本大震災の被災者の声です）</a:t>
            </a:r>
          </a:p>
          <a:p>
            <a:r>
              <a:rPr lang="ja-JP" altLang="en-US" dirty="0"/>
              <a:t>「水も電気もなく、普通の生活のように哺乳瓶を煮沸することができなかった。清潔に洗うこともままならないので、一つでは足りなかった。」</a:t>
            </a:r>
          </a:p>
        </p:txBody>
      </p:sp>
      <p:sp>
        <p:nvSpPr>
          <p:cNvPr id="7" name="スライド イメージ プレースホルダー 6">
            <a:extLst>
              <a:ext uri="{FF2B5EF4-FFF2-40B4-BE49-F238E27FC236}">
                <a16:creationId xmlns:a16="http://schemas.microsoft.com/office/drawing/2014/main" xmlns="" id="{32A6D3D2-7F4B-4F63-A70E-AE98BDA578BE}"/>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6C068B80-7146-4399-880A-E99097D1A9D6}"/>
              </a:ext>
            </a:extLst>
          </p:cNvPr>
          <p:cNvSpPr>
            <a:spLocks noGrp="1"/>
          </p:cNvSpPr>
          <p:nvPr>
            <p:ph type="sldNum" sz="quarter" idx="10"/>
          </p:nvPr>
        </p:nvSpPr>
        <p:spPr/>
        <p:txBody>
          <a:bodyPr/>
          <a:lstStyle/>
          <a:p>
            <a:fld id="{3203188A-62C7-41F1-9B82-024B113E44D7}" type="slidenum">
              <a:rPr kumimoji="1" lang="ja-JP" altLang="en-US" smtClean="0"/>
              <a:pPr/>
              <a:t>20</a:t>
            </a:fld>
            <a:endParaRPr kumimoji="1" lang="ja-JP" altLang="en-US" dirty="0"/>
          </a:p>
        </p:txBody>
      </p:sp>
    </p:spTree>
    <p:extLst>
      <p:ext uri="{BB962C8B-B14F-4D97-AF65-F5344CB8AC3E}">
        <p14:creationId xmlns:p14="http://schemas.microsoft.com/office/powerpoint/2010/main" xmlns="" val="2264183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lstStyle/>
          <a:p>
            <a:r>
              <a:rPr lang="ja-JP" altLang="en-US" dirty="0"/>
              <a:t>次の答えは、「おもちゃ・絵本」です。</a:t>
            </a:r>
            <a:endParaRPr lang="en-US" altLang="ja-JP" dirty="0"/>
          </a:p>
          <a:p>
            <a:endParaRPr lang="en-US" altLang="ja-JP" dirty="0"/>
          </a:p>
          <a:p>
            <a:r>
              <a:rPr lang="ja-JP" altLang="en-US" dirty="0"/>
              <a:t>おもちゃは、避難グッズで忘れがちなものです。</a:t>
            </a:r>
            <a:endParaRPr lang="en-US" altLang="ja-JP" dirty="0"/>
          </a:p>
          <a:p>
            <a:r>
              <a:rPr lang="ja-JP" altLang="en-US" dirty="0"/>
              <a:t>避難所は、開設当初はキャンプ気分で子どもは最初楽しむが、徐々に殺伐とした場所になります。</a:t>
            </a:r>
            <a:endParaRPr lang="en-US" altLang="ja-JP" dirty="0"/>
          </a:p>
          <a:p>
            <a:r>
              <a:rPr lang="ja-JP" altLang="en-US" dirty="0"/>
              <a:t>こどもが生き生きと過ごせるよう、おもちゃが必要です。</a:t>
            </a:r>
            <a:endParaRPr lang="en-US" altLang="ja-JP" dirty="0"/>
          </a:p>
          <a:p>
            <a:r>
              <a:rPr lang="ja-JP" altLang="en-US" dirty="0"/>
              <a:t>一人遊びするものよりは複数人で遊べるものや本が良いでしょう。ぬりえやパズルといった、子どものお気に入りのものを用意しましょう。</a:t>
            </a:r>
          </a:p>
          <a:p>
            <a:endParaRPr lang="en-US" altLang="ja-JP" dirty="0"/>
          </a:p>
          <a:p>
            <a:endParaRPr lang="en-US" altLang="ja-JP" dirty="0"/>
          </a:p>
          <a:p>
            <a:r>
              <a:rPr lang="en-US" altLang="ja-JP" dirty="0"/>
              <a:t>※</a:t>
            </a:r>
            <a:r>
              <a:rPr lang="ja-JP" altLang="en-US" dirty="0"/>
              <a:t>実物（絵本とミニカー）をリュックから取り出して見せる</a:t>
            </a:r>
            <a:endParaRPr lang="en-US" altLang="ja-JP" dirty="0"/>
          </a:p>
          <a:p>
            <a:endParaRPr lang="ja-JP" altLang="en-US" dirty="0"/>
          </a:p>
        </p:txBody>
      </p:sp>
      <p:sp>
        <p:nvSpPr>
          <p:cNvPr id="7" name="スライド イメージ プレースホルダー 6">
            <a:extLst>
              <a:ext uri="{FF2B5EF4-FFF2-40B4-BE49-F238E27FC236}">
                <a16:creationId xmlns:a16="http://schemas.microsoft.com/office/drawing/2014/main" xmlns="" id="{80D60059-721C-4706-B9B6-655F2691937E}"/>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B0F9EBD1-2D31-4616-A15A-AC3042464F67}"/>
              </a:ext>
            </a:extLst>
          </p:cNvPr>
          <p:cNvSpPr>
            <a:spLocks noGrp="1"/>
          </p:cNvSpPr>
          <p:nvPr>
            <p:ph type="sldNum" sz="quarter" idx="10"/>
          </p:nvPr>
        </p:nvSpPr>
        <p:spPr/>
        <p:txBody>
          <a:bodyPr/>
          <a:lstStyle/>
          <a:p>
            <a:fld id="{3203188A-62C7-41F1-9B82-024B113E44D7}" type="slidenum">
              <a:rPr kumimoji="1" lang="ja-JP" altLang="en-US" smtClean="0"/>
              <a:pPr/>
              <a:t>21</a:t>
            </a:fld>
            <a:endParaRPr kumimoji="1" lang="ja-JP" altLang="en-US" dirty="0"/>
          </a:p>
        </p:txBody>
      </p:sp>
    </p:spTree>
    <p:extLst>
      <p:ext uri="{BB962C8B-B14F-4D97-AF65-F5344CB8AC3E}">
        <p14:creationId xmlns:p14="http://schemas.microsoft.com/office/powerpoint/2010/main" xmlns="" val="3755765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lstStyle/>
          <a:p>
            <a:r>
              <a:rPr lang="ja-JP" altLang="en-US" dirty="0"/>
              <a:t>次の答えは、母子手帳・お薬手帳です。</a:t>
            </a:r>
            <a:endParaRPr lang="en-US" altLang="ja-JP" dirty="0"/>
          </a:p>
          <a:p>
            <a:endParaRPr lang="en-US" altLang="ja-JP" dirty="0"/>
          </a:p>
          <a:p>
            <a:r>
              <a:rPr lang="ja-JP" altLang="en-US" dirty="0"/>
              <a:t>被災者の声（阪神・淡路大震災、東日本大震災の被災者の声です）</a:t>
            </a:r>
          </a:p>
          <a:p>
            <a:r>
              <a:rPr lang="ja-JP" altLang="en-US" dirty="0"/>
              <a:t>「母子手帳は再発行できたと聞いていたが、個人的に残した成長の記録がなくなってしまうから今も常に持ち歩いている。」</a:t>
            </a:r>
            <a:endParaRPr lang="en-US" altLang="ja-JP" dirty="0"/>
          </a:p>
        </p:txBody>
      </p:sp>
      <p:sp>
        <p:nvSpPr>
          <p:cNvPr id="7" name="スライド イメージ プレースホルダー 6">
            <a:extLst>
              <a:ext uri="{FF2B5EF4-FFF2-40B4-BE49-F238E27FC236}">
                <a16:creationId xmlns:a16="http://schemas.microsoft.com/office/drawing/2014/main" xmlns="" id="{9043B1B6-95E3-4B06-8F03-EF73CC57D769}"/>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EF070853-D955-4F56-96B9-183B17395160}"/>
              </a:ext>
            </a:extLst>
          </p:cNvPr>
          <p:cNvSpPr>
            <a:spLocks noGrp="1"/>
          </p:cNvSpPr>
          <p:nvPr>
            <p:ph type="sldNum" sz="quarter" idx="10"/>
          </p:nvPr>
        </p:nvSpPr>
        <p:spPr/>
        <p:txBody>
          <a:bodyPr/>
          <a:lstStyle/>
          <a:p>
            <a:fld id="{3203188A-62C7-41F1-9B82-024B113E44D7}" type="slidenum">
              <a:rPr kumimoji="1" lang="ja-JP" altLang="en-US" smtClean="0"/>
              <a:pPr/>
              <a:t>22</a:t>
            </a:fld>
            <a:endParaRPr kumimoji="1" lang="ja-JP" altLang="en-US" dirty="0"/>
          </a:p>
        </p:txBody>
      </p:sp>
    </p:spTree>
    <p:extLst>
      <p:ext uri="{BB962C8B-B14F-4D97-AF65-F5344CB8AC3E}">
        <p14:creationId xmlns:p14="http://schemas.microsoft.com/office/powerpoint/2010/main" xmlns="" val="915458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lstStyle/>
          <a:p>
            <a:r>
              <a:rPr lang="ja-JP" altLang="en-US" dirty="0"/>
              <a:t>お薬手帳のほか、「常備薬」や「お菓子」などは、自分の子どもに合ったものを常に少し多めに持ち歩きましょう。</a:t>
            </a:r>
            <a:endParaRPr lang="en-US" altLang="ja-JP" dirty="0"/>
          </a:p>
          <a:p>
            <a:r>
              <a:rPr lang="ja-JP" altLang="en-US" dirty="0"/>
              <a:t>特に子ども用の薬は入手困難です。</a:t>
            </a:r>
            <a:endParaRPr lang="en-US" altLang="ja-JP" dirty="0"/>
          </a:p>
          <a:p>
            <a:r>
              <a:rPr lang="ja-JP" altLang="en-US" dirty="0"/>
              <a:t>常備薬もまとめて入れておきましょう。</a:t>
            </a:r>
            <a:endParaRPr lang="en-US" altLang="ja-JP" dirty="0"/>
          </a:p>
          <a:p>
            <a:r>
              <a:rPr lang="ja-JP" altLang="en-US" dirty="0"/>
              <a:t>水にぬれても大丈夫なように密閉式の袋に入れておくのも良いでしょう。</a:t>
            </a:r>
          </a:p>
          <a:p>
            <a:endParaRPr lang="ja-JP" altLang="en-US" dirty="0"/>
          </a:p>
        </p:txBody>
      </p:sp>
      <p:sp>
        <p:nvSpPr>
          <p:cNvPr id="7" name="スライド イメージ プレースホルダー 6">
            <a:extLst>
              <a:ext uri="{FF2B5EF4-FFF2-40B4-BE49-F238E27FC236}">
                <a16:creationId xmlns:a16="http://schemas.microsoft.com/office/drawing/2014/main" xmlns="" id="{1B420C30-C24D-4E4B-A8A7-CECEEC157476}"/>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2204A42A-735E-4434-92F8-0DFD14C10716}"/>
              </a:ext>
            </a:extLst>
          </p:cNvPr>
          <p:cNvSpPr>
            <a:spLocks noGrp="1"/>
          </p:cNvSpPr>
          <p:nvPr>
            <p:ph type="sldNum" sz="quarter" idx="10"/>
          </p:nvPr>
        </p:nvSpPr>
        <p:spPr/>
        <p:txBody>
          <a:bodyPr/>
          <a:lstStyle/>
          <a:p>
            <a:fld id="{3203188A-62C7-41F1-9B82-024B113E44D7}" type="slidenum">
              <a:rPr kumimoji="1" lang="ja-JP" altLang="en-US" smtClean="0"/>
              <a:pPr/>
              <a:t>23</a:t>
            </a:fld>
            <a:endParaRPr kumimoji="1" lang="ja-JP" altLang="en-US" dirty="0"/>
          </a:p>
        </p:txBody>
      </p:sp>
    </p:spTree>
    <p:extLst>
      <p:ext uri="{BB962C8B-B14F-4D97-AF65-F5344CB8AC3E}">
        <p14:creationId xmlns:p14="http://schemas.microsoft.com/office/powerpoint/2010/main" xmlns="" val="331506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lstStyle/>
          <a:p>
            <a:r>
              <a:rPr lang="ja-JP" altLang="en-US" dirty="0"/>
              <a:t>次の答えは、大判ハンカチです。</a:t>
            </a:r>
            <a:endParaRPr lang="en-US" altLang="ja-JP" dirty="0"/>
          </a:p>
          <a:p>
            <a:endParaRPr lang="en-US" altLang="ja-JP" dirty="0"/>
          </a:p>
          <a:p>
            <a:r>
              <a:rPr lang="en-US" altLang="ja-JP" dirty="0"/>
              <a:t>※</a:t>
            </a:r>
            <a:r>
              <a:rPr lang="ja-JP" altLang="en-US" dirty="0"/>
              <a:t>（時間に余裕があれば）動画　</a:t>
            </a:r>
            <a:r>
              <a:rPr lang="en-US" altLang="ja-JP" dirty="0"/>
              <a:t>NHK</a:t>
            </a:r>
            <a:r>
              <a:rPr lang="ja-JP" altLang="en-US" dirty="0"/>
              <a:t>「つくってまもろう」 “ハンカチを活用しよう</a:t>
            </a:r>
            <a:r>
              <a:rPr lang="ja-JP" altLang="en-US" dirty="0" smtClean="0"/>
              <a:t>”</a:t>
            </a:r>
            <a:endParaRPr lang="en-US" altLang="ja-JP" dirty="0" smtClean="0"/>
          </a:p>
          <a:p>
            <a:r>
              <a:rPr lang="en-GB" altLang="ja-JP" dirty="0" smtClean="0"/>
              <a:t>https://www3.nhk.or.jp/news/contents/bousai_tips/cont24.html</a:t>
            </a:r>
            <a:r>
              <a:rPr lang="ja-JP" altLang="en-US" dirty="0" smtClean="0"/>
              <a:t>を</a:t>
            </a:r>
            <a:r>
              <a:rPr lang="ja-JP" altLang="en-US" dirty="0"/>
              <a:t>紹介。</a:t>
            </a:r>
          </a:p>
          <a:p>
            <a:endParaRPr lang="en-US" altLang="ja-JP" dirty="0"/>
          </a:p>
          <a:p>
            <a:endParaRPr lang="ja-JP" altLang="en-US" dirty="0"/>
          </a:p>
        </p:txBody>
      </p:sp>
      <p:sp>
        <p:nvSpPr>
          <p:cNvPr id="7" name="スライド イメージ プレースホルダー 6">
            <a:extLst>
              <a:ext uri="{FF2B5EF4-FFF2-40B4-BE49-F238E27FC236}">
                <a16:creationId xmlns:a16="http://schemas.microsoft.com/office/drawing/2014/main" xmlns="" id="{4312B429-F734-47D8-A58A-230385DBFB26}"/>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F9A384A1-C059-460B-B6E8-F249ABF61091}"/>
              </a:ext>
            </a:extLst>
          </p:cNvPr>
          <p:cNvSpPr>
            <a:spLocks noGrp="1"/>
          </p:cNvSpPr>
          <p:nvPr>
            <p:ph type="sldNum" sz="quarter" idx="10"/>
          </p:nvPr>
        </p:nvSpPr>
        <p:spPr/>
        <p:txBody>
          <a:bodyPr/>
          <a:lstStyle/>
          <a:p>
            <a:fld id="{3203188A-62C7-41F1-9B82-024B113E44D7}" type="slidenum">
              <a:rPr kumimoji="1" lang="ja-JP" altLang="en-US" smtClean="0"/>
              <a:pPr/>
              <a:t>24</a:t>
            </a:fld>
            <a:endParaRPr kumimoji="1" lang="ja-JP" altLang="en-US" dirty="0"/>
          </a:p>
        </p:txBody>
      </p:sp>
    </p:spTree>
    <p:extLst>
      <p:ext uri="{BB962C8B-B14F-4D97-AF65-F5344CB8AC3E}">
        <p14:creationId xmlns:p14="http://schemas.microsoft.com/office/powerpoint/2010/main" xmlns="" val="2024303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lstStyle/>
          <a:p>
            <a:r>
              <a:rPr lang="ja-JP" altLang="en-US" dirty="0"/>
              <a:t>大判ハンカチは、応急手当やマスクなど多用途に使えます。</a:t>
            </a:r>
            <a:endParaRPr lang="en-US" altLang="ja-JP" dirty="0"/>
          </a:p>
          <a:p>
            <a:r>
              <a:rPr lang="en-US" altLang="ja-JP" dirty="0"/>
              <a:t>50</a:t>
            </a:r>
            <a:r>
              <a:rPr lang="ja-JP" altLang="en-US" dirty="0"/>
              <a:t>センチ以上のものが目安です。</a:t>
            </a:r>
            <a:endParaRPr lang="en-US" altLang="ja-JP" dirty="0"/>
          </a:p>
          <a:p>
            <a:endParaRPr lang="en-US" altLang="ja-JP" dirty="0"/>
          </a:p>
          <a:p>
            <a:r>
              <a:rPr lang="ja-JP" altLang="en-US" dirty="0"/>
              <a:t>特にマスクは、子どもにもアジャスト出来ます。</a:t>
            </a:r>
            <a:endParaRPr lang="en-US" altLang="ja-JP" dirty="0"/>
          </a:p>
          <a:p>
            <a:endParaRPr lang="en-US" altLang="ja-JP" dirty="0"/>
          </a:p>
        </p:txBody>
      </p:sp>
      <p:sp>
        <p:nvSpPr>
          <p:cNvPr id="7" name="スライド イメージ プレースホルダー 6">
            <a:extLst>
              <a:ext uri="{FF2B5EF4-FFF2-40B4-BE49-F238E27FC236}">
                <a16:creationId xmlns:a16="http://schemas.microsoft.com/office/drawing/2014/main" xmlns="" id="{8BF67D4E-128E-4D03-8330-CF04924BF6BF}"/>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7E84DF6A-7B95-40CA-8603-10E88094244C}"/>
              </a:ext>
            </a:extLst>
          </p:cNvPr>
          <p:cNvSpPr>
            <a:spLocks noGrp="1"/>
          </p:cNvSpPr>
          <p:nvPr>
            <p:ph type="sldNum" sz="quarter" idx="10"/>
          </p:nvPr>
        </p:nvSpPr>
        <p:spPr/>
        <p:txBody>
          <a:bodyPr/>
          <a:lstStyle/>
          <a:p>
            <a:fld id="{3203188A-62C7-41F1-9B82-024B113E44D7}" type="slidenum">
              <a:rPr kumimoji="1" lang="ja-JP" altLang="en-US" smtClean="0"/>
              <a:pPr/>
              <a:t>25</a:t>
            </a:fld>
            <a:endParaRPr kumimoji="1" lang="ja-JP" altLang="en-US" dirty="0"/>
          </a:p>
        </p:txBody>
      </p:sp>
    </p:spTree>
    <p:extLst>
      <p:ext uri="{BB962C8B-B14F-4D97-AF65-F5344CB8AC3E}">
        <p14:creationId xmlns:p14="http://schemas.microsoft.com/office/powerpoint/2010/main" xmlns="" val="7234438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lstStyle/>
          <a:p>
            <a:r>
              <a:rPr lang="ja-JP" altLang="en-US" dirty="0"/>
              <a:t>大判ハンカチは多用途に使え有効活用できますが、マスクは、大人用救援物資では手に入りますが、子どもにぴったり合ったものは、基本、手に入らない状況が続きます。</a:t>
            </a:r>
          </a:p>
          <a:p>
            <a:endParaRPr lang="ja-JP" altLang="en-US" dirty="0"/>
          </a:p>
          <a:p>
            <a:r>
              <a:rPr lang="ja-JP" altLang="en-US" dirty="0"/>
              <a:t>被災者の声（阪神・淡路大震災、東日本大震災の被災者の声です）</a:t>
            </a:r>
          </a:p>
          <a:p>
            <a:r>
              <a:rPr lang="ja-JP" altLang="en-US" dirty="0"/>
              <a:t>「マスクは大人用しか手に入らず、子どもにはサイズが大きすぎたが、両サイドのゴムを短く括って身につけさせた。」　</a:t>
            </a:r>
            <a:endParaRPr lang="en-US" altLang="ja-JP" dirty="0" smtClean="0"/>
          </a:p>
          <a:p>
            <a:endParaRPr lang="ja-JP" altLang="en-US" dirty="0"/>
          </a:p>
          <a:p>
            <a:r>
              <a:rPr lang="en-US" altLang="ja-JP" dirty="0"/>
              <a:t>※</a:t>
            </a:r>
            <a:r>
              <a:rPr lang="ja-JP" altLang="en-US" dirty="0"/>
              <a:t>実物（大人用と子供用のマスクのサイズの違い）を見せる</a:t>
            </a:r>
          </a:p>
          <a:p>
            <a:endParaRPr lang="en-US" altLang="ja-JP" dirty="0"/>
          </a:p>
          <a:p>
            <a:r>
              <a:rPr lang="en-US" altLang="ja-JP" dirty="0"/>
              <a:t>※</a:t>
            </a:r>
            <a:r>
              <a:rPr lang="ja-JP" altLang="en-US" dirty="0"/>
              <a:t>（時間に余裕があれば）動画　</a:t>
            </a:r>
            <a:r>
              <a:rPr lang="en-US" altLang="ja-JP" dirty="0"/>
              <a:t>NHK</a:t>
            </a:r>
            <a:r>
              <a:rPr lang="ja-JP" altLang="en-US" dirty="0"/>
              <a:t>「つくってまもろう」 “キッチンペーパーで簡易マスクをつくろう</a:t>
            </a:r>
            <a:r>
              <a:rPr lang="ja-JP" altLang="en-US" dirty="0" smtClean="0"/>
              <a:t>”</a:t>
            </a:r>
            <a:endParaRPr lang="en-US" altLang="ja-JP" dirty="0" smtClean="0"/>
          </a:p>
          <a:p>
            <a:r>
              <a:rPr lang="en-GB" altLang="ja-JP" dirty="0" smtClean="0"/>
              <a:t>https://www3.nhk.or.jp/news/contents/bousai_tips/cont08.html</a:t>
            </a:r>
            <a:r>
              <a:rPr lang="ja-JP" altLang="en-US" dirty="0" smtClean="0"/>
              <a:t>を</a:t>
            </a:r>
            <a:r>
              <a:rPr lang="ja-JP" altLang="en-US" dirty="0"/>
              <a:t>紹介。</a:t>
            </a:r>
          </a:p>
        </p:txBody>
      </p:sp>
      <p:sp>
        <p:nvSpPr>
          <p:cNvPr id="7" name="スライド イメージ プレースホルダー 6">
            <a:extLst>
              <a:ext uri="{FF2B5EF4-FFF2-40B4-BE49-F238E27FC236}">
                <a16:creationId xmlns:a16="http://schemas.microsoft.com/office/drawing/2014/main" xmlns="" id="{E82BF720-D3BA-453B-B67B-C26894912D75}"/>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9581EEBE-F792-4CB5-BE84-ECB0FF6C9A0E}"/>
              </a:ext>
            </a:extLst>
          </p:cNvPr>
          <p:cNvSpPr>
            <a:spLocks noGrp="1"/>
          </p:cNvSpPr>
          <p:nvPr>
            <p:ph type="sldNum" sz="quarter" idx="10"/>
          </p:nvPr>
        </p:nvSpPr>
        <p:spPr/>
        <p:txBody>
          <a:bodyPr/>
          <a:lstStyle/>
          <a:p>
            <a:fld id="{3203188A-62C7-41F1-9B82-024B113E44D7}" type="slidenum">
              <a:rPr kumimoji="1" lang="ja-JP" altLang="en-US" smtClean="0"/>
              <a:pPr/>
              <a:t>26</a:t>
            </a:fld>
            <a:endParaRPr kumimoji="1" lang="ja-JP" altLang="en-US" dirty="0"/>
          </a:p>
        </p:txBody>
      </p:sp>
    </p:spTree>
    <p:extLst>
      <p:ext uri="{BB962C8B-B14F-4D97-AF65-F5344CB8AC3E}">
        <p14:creationId xmlns:p14="http://schemas.microsoft.com/office/powerpoint/2010/main" xmlns="" val="3327930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lstStyle/>
          <a:p>
            <a:r>
              <a:rPr lang="ja-JP" altLang="en-US" dirty="0"/>
              <a:t>次の答えは、「エマージェンシーブランケット」です。</a:t>
            </a:r>
            <a:endParaRPr lang="en-US" altLang="ja-JP" dirty="0"/>
          </a:p>
          <a:p>
            <a:endParaRPr lang="en-US" altLang="ja-JP" dirty="0"/>
          </a:p>
          <a:p>
            <a:r>
              <a:rPr lang="ja-JP" altLang="en-US" dirty="0"/>
              <a:t>様々なタイプのものがありますが、携帯しやすく大きな音の出ない静音タイプのものを備えましょう。</a:t>
            </a:r>
            <a:endParaRPr lang="en-US" altLang="ja-JP" dirty="0"/>
          </a:p>
          <a:p>
            <a:r>
              <a:rPr lang="ja-JP" altLang="en-US" dirty="0"/>
              <a:t>ガサガサ音がして、避難所でトラブルのもとになる。</a:t>
            </a:r>
            <a:endParaRPr lang="en-US" altLang="ja-JP" dirty="0"/>
          </a:p>
          <a:p>
            <a:endParaRPr lang="ja-JP" altLang="en-US" dirty="0"/>
          </a:p>
          <a:p>
            <a:r>
              <a:rPr lang="en-US" altLang="ja-JP" dirty="0"/>
              <a:t>※</a:t>
            </a:r>
            <a:r>
              <a:rPr lang="ja-JP" altLang="en-US" dirty="0"/>
              <a:t>実物（エマージェンシーブランケット）を広げて、羽織って見せる。音の違いを見せましょう。</a:t>
            </a:r>
          </a:p>
        </p:txBody>
      </p:sp>
      <p:sp>
        <p:nvSpPr>
          <p:cNvPr id="7" name="スライド イメージ プレースホルダー 6">
            <a:extLst>
              <a:ext uri="{FF2B5EF4-FFF2-40B4-BE49-F238E27FC236}">
                <a16:creationId xmlns:a16="http://schemas.microsoft.com/office/drawing/2014/main" xmlns="" id="{44F70B8B-8248-4DD7-A607-AD998DD5DDE5}"/>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D5CCE2F1-1DC9-47EE-AA78-D4ED22FCD53B}"/>
              </a:ext>
            </a:extLst>
          </p:cNvPr>
          <p:cNvSpPr>
            <a:spLocks noGrp="1"/>
          </p:cNvSpPr>
          <p:nvPr>
            <p:ph type="sldNum" sz="quarter" idx="10"/>
          </p:nvPr>
        </p:nvSpPr>
        <p:spPr/>
        <p:txBody>
          <a:bodyPr/>
          <a:lstStyle/>
          <a:p>
            <a:fld id="{3203188A-62C7-41F1-9B82-024B113E44D7}" type="slidenum">
              <a:rPr kumimoji="1" lang="ja-JP" altLang="en-US" smtClean="0"/>
              <a:pPr/>
              <a:t>27</a:t>
            </a:fld>
            <a:endParaRPr kumimoji="1" lang="ja-JP" altLang="en-US" dirty="0"/>
          </a:p>
        </p:txBody>
      </p:sp>
    </p:spTree>
    <p:extLst>
      <p:ext uri="{BB962C8B-B14F-4D97-AF65-F5344CB8AC3E}">
        <p14:creationId xmlns:p14="http://schemas.microsoft.com/office/powerpoint/2010/main" xmlns="" val="3536596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lstStyle/>
          <a:p>
            <a:r>
              <a:rPr lang="ja-JP" altLang="en-US" dirty="0"/>
              <a:t>エマージェンシーブランケットのおすすめ商品は、ソルのヒートシートエマージェンシーブランケットです。</a:t>
            </a:r>
            <a:endParaRPr lang="en-US" altLang="ja-JP" dirty="0"/>
          </a:p>
          <a:p>
            <a:r>
              <a:rPr lang="ja-JP" altLang="en-US" dirty="0"/>
              <a:t>携帯しやすく、静音タイプです。避難所でも気兼ねなく使えます。</a:t>
            </a:r>
          </a:p>
        </p:txBody>
      </p:sp>
      <p:sp>
        <p:nvSpPr>
          <p:cNvPr id="7" name="スライド イメージ プレースホルダー 6">
            <a:extLst>
              <a:ext uri="{FF2B5EF4-FFF2-40B4-BE49-F238E27FC236}">
                <a16:creationId xmlns:a16="http://schemas.microsoft.com/office/drawing/2014/main" xmlns="" id="{31221945-4EE6-44ED-9752-23FC9661C67B}"/>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C25AFA99-B2A8-4E64-B299-A377CE06C053}"/>
              </a:ext>
            </a:extLst>
          </p:cNvPr>
          <p:cNvSpPr>
            <a:spLocks noGrp="1"/>
          </p:cNvSpPr>
          <p:nvPr>
            <p:ph type="sldNum" sz="quarter" idx="10"/>
          </p:nvPr>
        </p:nvSpPr>
        <p:spPr/>
        <p:txBody>
          <a:bodyPr/>
          <a:lstStyle/>
          <a:p>
            <a:fld id="{3203188A-62C7-41F1-9B82-024B113E44D7}" type="slidenum">
              <a:rPr kumimoji="1" lang="ja-JP" altLang="en-US" smtClean="0"/>
              <a:pPr/>
              <a:t>28</a:t>
            </a:fld>
            <a:endParaRPr kumimoji="1" lang="ja-JP" altLang="en-US" dirty="0"/>
          </a:p>
        </p:txBody>
      </p:sp>
    </p:spTree>
    <p:extLst>
      <p:ext uri="{BB962C8B-B14F-4D97-AF65-F5344CB8AC3E}">
        <p14:creationId xmlns:p14="http://schemas.microsoft.com/office/powerpoint/2010/main" xmlns="" val="3644722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lstStyle/>
          <a:p>
            <a:r>
              <a:rPr lang="ja-JP" altLang="en-US" dirty="0"/>
              <a:t>次の答えは、「レインコート」です。</a:t>
            </a:r>
            <a:endParaRPr lang="en-US" altLang="ja-JP" dirty="0"/>
          </a:p>
          <a:p>
            <a:endParaRPr lang="en-US" altLang="ja-JP" dirty="0"/>
          </a:p>
          <a:p>
            <a:r>
              <a:rPr lang="ja-JP" altLang="en-US" dirty="0"/>
              <a:t>阪神・淡路大震災で被災者したお母さんが持っていて役立ったアイテム第</a:t>
            </a:r>
            <a:r>
              <a:rPr lang="en-US" altLang="ja-JP" dirty="0"/>
              <a:t>1</a:t>
            </a:r>
            <a:r>
              <a:rPr lang="ja-JP" altLang="en-US" dirty="0"/>
              <a:t>位でした。</a:t>
            </a:r>
            <a:endParaRPr lang="en-US" altLang="ja-JP" dirty="0"/>
          </a:p>
        </p:txBody>
      </p:sp>
      <p:sp>
        <p:nvSpPr>
          <p:cNvPr id="7" name="スライド イメージ プレースホルダー 6">
            <a:extLst>
              <a:ext uri="{FF2B5EF4-FFF2-40B4-BE49-F238E27FC236}">
                <a16:creationId xmlns:a16="http://schemas.microsoft.com/office/drawing/2014/main" xmlns="" id="{0748EC05-A5F7-4582-B65C-1E311FC84AB1}"/>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4BCAC08A-64CB-424B-A2AD-BDF972AE4F87}"/>
              </a:ext>
            </a:extLst>
          </p:cNvPr>
          <p:cNvSpPr>
            <a:spLocks noGrp="1"/>
          </p:cNvSpPr>
          <p:nvPr>
            <p:ph type="sldNum" sz="quarter" idx="10"/>
          </p:nvPr>
        </p:nvSpPr>
        <p:spPr/>
        <p:txBody>
          <a:bodyPr/>
          <a:lstStyle/>
          <a:p>
            <a:fld id="{3203188A-62C7-41F1-9B82-024B113E44D7}" type="slidenum">
              <a:rPr kumimoji="1" lang="ja-JP" altLang="en-US" smtClean="0"/>
              <a:pPr/>
              <a:t>29</a:t>
            </a:fld>
            <a:endParaRPr kumimoji="1" lang="ja-JP" altLang="en-US" dirty="0"/>
          </a:p>
        </p:txBody>
      </p:sp>
    </p:spTree>
    <p:extLst>
      <p:ext uri="{BB962C8B-B14F-4D97-AF65-F5344CB8AC3E}">
        <p14:creationId xmlns:p14="http://schemas.microsoft.com/office/powerpoint/2010/main" xmlns="" val="1663946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lstStyle/>
          <a:p>
            <a:r>
              <a:rPr lang="ja-JP" altLang="en-US" dirty="0"/>
              <a:t>この防災手帳は、阪神・淡路大震災で被災したときの経験や、東北などの災害支援を通じて得た学びを生かしつつ、災害をご経験された、小さなお子さんの保護者の方々にもお話をうかがい、具体的なアドバイスをまとめました。本当に使えた技や知識を伝えている手帳である。</a:t>
            </a:r>
            <a:endParaRPr lang="en-US" altLang="ja-JP" dirty="0"/>
          </a:p>
          <a:p>
            <a:r>
              <a:rPr lang="ja-JP" altLang="en-US" dirty="0"/>
              <a:t>防災グッズや備蓄から、家族との連絡方法や心のケアといったソフト面での備えまで、イラストを用いてわかりやすく紹介しています。</a:t>
            </a:r>
            <a:endParaRPr lang="en-US" altLang="ja-JP" dirty="0"/>
          </a:p>
          <a:p>
            <a:r>
              <a:rPr lang="ja-JP" altLang="en-US" dirty="0"/>
              <a:t>また、最後のページは、神戸市の防災ポータルサイト、防災ネットやハザードマップなど、市民の皆さまに便利な情報を加えています。</a:t>
            </a:r>
            <a:endParaRPr lang="en-US" altLang="ja-JP" dirty="0"/>
          </a:p>
          <a:p>
            <a:endParaRPr lang="en-US" altLang="ja-JP" dirty="0"/>
          </a:p>
          <a:p>
            <a:r>
              <a:rPr lang="ja-JP" altLang="en-US" dirty="0"/>
              <a:t>今回はこの防災手帳の中の、自宅避難や避難時の防災グッズを紹介します。</a:t>
            </a:r>
            <a:endParaRPr lang="en-US" altLang="ja-JP" dirty="0"/>
          </a:p>
        </p:txBody>
      </p:sp>
      <p:sp>
        <p:nvSpPr>
          <p:cNvPr id="7" name="スライド イメージ プレースホルダー 6">
            <a:extLst>
              <a:ext uri="{FF2B5EF4-FFF2-40B4-BE49-F238E27FC236}">
                <a16:creationId xmlns:a16="http://schemas.microsoft.com/office/drawing/2014/main" xmlns="" id="{FB9A219D-6862-4B69-AB19-49C1C4878849}"/>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E23247A0-F295-4739-9A45-688F7935FF60}"/>
              </a:ext>
            </a:extLst>
          </p:cNvPr>
          <p:cNvSpPr>
            <a:spLocks noGrp="1"/>
          </p:cNvSpPr>
          <p:nvPr>
            <p:ph type="sldNum" sz="quarter" idx="10"/>
          </p:nvPr>
        </p:nvSpPr>
        <p:spPr/>
        <p:txBody>
          <a:bodyPr/>
          <a:lstStyle/>
          <a:p>
            <a:fld id="{3203188A-62C7-41F1-9B82-024B113E44D7}" type="slidenum">
              <a:rPr kumimoji="1" lang="ja-JP" altLang="en-US" smtClean="0"/>
              <a:pPr/>
              <a:t>3</a:t>
            </a:fld>
            <a:endParaRPr kumimoji="1" lang="ja-JP" altLang="en-US" dirty="0"/>
          </a:p>
        </p:txBody>
      </p:sp>
    </p:spTree>
    <p:extLst>
      <p:ext uri="{BB962C8B-B14F-4D97-AF65-F5344CB8AC3E}">
        <p14:creationId xmlns:p14="http://schemas.microsoft.com/office/powerpoint/2010/main" xmlns="" val="3584530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lstStyle/>
          <a:p>
            <a:r>
              <a:rPr lang="ja-JP" altLang="en-US" dirty="0"/>
              <a:t>レインコートは、雨除けはもちろん、防寒具や、埃よけなど多用途に使えます。</a:t>
            </a:r>
            <a:endParaRPr lang="en-US" altLang="ja-JP" dirty="0"/>
          </a:p>
          <a:p>
            <a:endParaRPr lang="ja-JP" altLang="en-US" dirty="0"/>
          </a:p>
          <a:p>
            <a:r>
              <a:rPr lang="en-US" altLang="ja-JP" dirty="0"/>
              <a:t>※</a:t>
            </a:r>
            <a:r>
              <a:rPr lang="ja-JP" altLang="en-US" dirty="0"/>
              <a:t>実物（子ども用）をリュックから取り出し、広げて見せる</a:t>
            </a:r>
            <a:endParaRPr lang="en-US" altLang="ja-JP" dirty="0"/>
          </a:p>
          <a:p>
            <a:endParaRPr lang="en-US" altLang="ja-JP" dirty="0"/>
          </a:p>
          <a:p>
            <a:r>
              <a:rPr lang="en-US" altLang="ja-JP" dirty="0"/>
              <a:t>※</a:t>
            </a:r>
            <a:r>
              <a:rPr lang="ja-JP" altLang="en-US" dirty="0"/>
              <a:t>（時間に余裕があれば）動画　</a:t>
            </a:r>
            <a:r>
              <a:rPr lang="en-US" altLang="ja-JP" dirty="0"/>
              <a:t>NHK</a:t>
            </a:r>
            <a:r>
              <a:rPr lang="ja-JP" altLang="en-US" dirty="0"/>
              <a:t>「つくってまもろう」 “ゴミ袋でポンチョをつくろう</a:t>
            </a:r>
            <a:r>
              <a:rPr lang="ja-JP" altLang="en-US" dirty="0" smtClean="0"/>
              <a:t>”</a:t>
            </a:r>
            <a:endParaRPr lang="en-US" altLang="ja-JP" dirty="0" smtClean="0"/>
          </a:p>
          <a:p>
            <a:r>
              <a:rPr lang="en-GB" altLang="ja-JP" dirty="0" smtClean="0"/>
              <a:t>https://www3.nhk.or.jp/news/contents/bousai_tips/cont06.html</a:t>
            </a:r>
            <a:r>
              <a:rPr lang="ja-JP" altLang="en-US" dirty="0" smtClean="0"/>
              <a:t>を紹介。</a:t>
            </a:r>
            <a:endParaRPr lang="ja-JP" altLang="en-US" dirty="0"/>
          </a:p>
          <a:p>
            <a:endParaRPr lang="ja-JP" altLang="en-US" dirty="0"/>
          </a:p>
        </p:txBody>
      </p:sp>
      <p:sp>
        <p:nvSpPr>
          <p:cNvPr id="7" name="スライド イメージ プレースホルダー 6">
            <a:extLst>
              <a:ext uri="{FF2B5EF4-FFF2-40B4-BE49-F238E27FC236}">
                <a16:creationId xmlns:a16="http://schemas.microsoft.com/office/drawing/2014/main" xmlns="" id="{63D198AB-4195-4F1B-BAF9-06900FD4D6DD}"/>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D1DD30F2-EBAB-4F28-BC75-11EFD993B662}"/>
              </a:ext>
            </a:extLst>
          </p:cNvPr>
          <p:cNvSpPr>
            <a:spLocks noGrp="1"/>
          </p:cNvSpPr>
          <p:nvPr>
            <p:ph type="sldNum" sz="quarter" idx="10"/>
          </p:nvPr>
        </p:nvSpPr>
        <p:spPr/>
        <p:txBody>
          <a:bodyPr/>
          <a:lstStyle/>
          <a:p>
            <a:fld id="{3203188A-62C7-41F1-9B82-024B113E44D7}" type="slidenum">
              <a:rPr kumimoji="1" lang="ja-JP" altLang="en-US" smtClean="0"/>
              <a:pPr/>
              <a:t>30</a:t>
            </a:fld>
            <a:endParaRPr kumimoji="1" lang="ja-JP" altLang="en-US" dirty="0"/>
          </a:p>
        </p:txBody>
      </p:sp>
    </p:spTree>
    <p:extLst>
      <p:ext uri="{BB962C8B-B14F-4D97-AF65-F5344CB8AC3E}">
        <p14:creationId xmlns:p14="http://schemas.microsoft.com/office/powerpoint/2010/main" xmlns="" val="18533896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lstStyle/>
          <a:p>
            <a:r>
              <a:rPr lang="ja-JP" altLang="en-US" dirty="0"/>
              <a:t>次の答えは、ヘッドライトです。</a:t>
            </a:r>
            <a:endParaRPr lang="en-US" altLang="ja-JP" dirty="0"/>
          </a:p>
          <a:p>
            <a:r>
              <a:rPr lang="ja-JP" altLang="en-US" dirty="0"/>
              <a:t>災害時の“灯り”は、懐中電灯を思い浮かべる人が未だに多くいますが、実は、「ヘッドライト」、「</a:t>
            </a:r>
            <a:r>
              <a:rPr lang="en-US" altLang="ja-JP" dirty="0"/>
              <a:t>LED</a:t>
            </a:r>
            <a:r>
              <a:rPr lang="ja-JP" altLang="en-US" dirty="0"/>
              <a:t>ランタン」がとても役立ちます。</a:t>
            </a:r>
            <a:endParaRPr lang="en-US" altLang="ja-JP" dirty="0"/>
          </a:p>
          <a:p>
            <a:endParaRPr lang="en-US" altLang="ja-JP" dirty="0"/>
          </a:p>
          <a:p>
            <a:r>
              <a:rPr lang="ja-JP" altLang="en-US" dirty="0"/>
              <a:t>災害が起こったら代表的なものは懐中電灯の説は、いまだに残っています。ただ、これまで被災者の声を聞いたなかで、懐中電灯がよかったと答えたという人は少ないです。</a:t>
            </a:r>
            <a:endParaRPr lang="en-US" altLang="ja-JP" dirty="0"/>
          </a:p>
          <a:p>
            <a:endParaRPr lang="en-US" altLang="ja-JP" dirty="0"/>
          </a:p>
          <a:p>
            <a:r>
              <a:rPr lang="ja-JP" altLang="en-US" dirty="0"/>
              <a:t>また、災害発生後、道路が悪い中、避難所まで歩いて移動することが想定され、両手が空くことが重要です。</a:t>
            </a:r>
            <a:endParaRPr lang="en-US" altLang="ja-JP" dirty="0"/>
          </a:p>
        </p:txBody>
      </p:sp>
      <p:sp>
        <p:nvSpPr>
          <p:cNvPr id="7" name="スライド イメージ プレースホルダー 6">
            <a:extLst>
              <a:ext uri="{FF2B5EF4-FFF2-40B4-BE49-F238E27FC236}">
                <a16:creationId xmlns:a16="http://schemas.microsoft.com/office/drawing/2014/main" xmlns="" id="{8CD7BA15-03D1-47F5-8724-1D89DD3A6EE2}"/>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EE4A4204-F9A5-4137-8916-3A789291829D}"/>
              </a:ext>
            </a:extLst>
          </p:cNvPr>
          <p:cNvSpPr>
            <a:spLocks noGrp="1"/>
          </p:cNvSpPr>
          <p:nvPr>
            <p:ph type="sldNum" sz="quarter" idx="10"/>
          </p:nvPr>
        </p:nvSpPr>
        <p:spPr/>
        <p:txBody>
          <a:bodyPr/>
          <a:lstStyle/>
          <a:p>
            <a:fld id="{3203188A-62C7-41F1-9B82-024B113E44D7}" type="slidenum">
              <a:rPr kumimoji="1" lang="ja-JP" altLang="en-US" smtClean="0"/>
              <a:pPr/>
              <a:t>31</a:t>
            </a:fld>
            <a:endParaRPr kumimoji="1" lang="ja-JP" altLang="en-US" dirty="0"/>
          </a:p>
        </p:txBody>
      </p:sp>
    </p:spTree>
    <p:extLst>
      <p:ext uri="{BB962C8B-B14F-4D97-AF65-F5344CB8AC3E}">
        <p14:creationId xmlns:p14="http://schemas.microsoft.com/office/powerpoint/2010/main" xmlns="" val="290895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7" name="Rectangle 3">
            <a:extLst>
              <a:ext uri="{FF2B5EF4-FFF2-40B4-BE49-F238E27FC236}">
                <a16:creationId xmlns:a16="http://schemas.microsoft.com/office/drawing/2014/main" xmlns="" id="{77E4BB92-A22B-4E9F-88B9-A65B8BB1FBEB}"/>
              </a:ext>
            </a:extLst>
          </p:cNvPr>
          <p:cNvSpPr>
            <a:spLocks noGrp="1"/>
          </p:cNvSpPr>
          <p:nvPr>
            <p:ph type="body" idx="1"/>
          </p:nvPr>
        </p:nvSpPr>
        <p:spPr/>
        <p:txBody>
          <a:bodyPr/>
          <a:lstStyle/>
          <a:p>
            <a:r>
              <a:rPr lang="ja-JP" altLang="en-US" dirty="0"/>
              <a:t>両手の空く「ヘッドライト」は家族の人数分を用意しましょう。</a:t>
            </a:r>
            <a:endParaRPr lang="en-US" altLang="ja-JP" dirty="0"/>
          </a:p>
          <a:p>
            <a:endParaRPr lang="en-US" altLang="ja-JP" dirty="0"/>
          </a:p>
          <a:p>
            <a:r>
              <a:rPr lang="en-US" altLang="ja-JP" dirty="0"/>
              <a:t>※</a:t>
            </a:r>
            <a:r>
              <a:rPr lang="ja-JP" altLang="en-US" dirty="0"/>
              <a:t>実物（ヘッドライト）を実際に灯りをつけ、頭に付け、見せる</a:t>
            </a:r>
          </a:p>
        </p:txBody>
      </p:sp>
      <p:sp>
        <p:nvSpPr>
          <p:cNvPr id="3" name="スライド イメージ プレースホルダー 2">
            <a:extLst>
              <a:ext uri="{FF2B5EF4-FFF2-40B4-BE49-F238E27FC236}">
                <a16:creationId xmlns:a16="http://schemas.microsoft.com/office/drawing/2014/main" xmlns="" id="{1AB21BF2-3354-408A-9A24-9178BB9F5AC9}"/>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3CDA9FC2-EB68-4457-AB2A-F662C211A452}"/>
              </a:ext>
            </a:extLst>
          </p:cNvPr>
          <p:cNvSpPr>
            <a:spLocks noGrp="1"/>
          </p:cNvSpPr>
          <p:nvPr>
            <p:ph type="sldNum" sz="quarter" idx="10"/>
          </p:nvPr>
        </p:nvSpPr>
        <p:spPr/>
        <p:txBody>
          <a:bodyPr/>
          <a:lstStyle/>
          <a:p>
            <a:fld id="{3203188A-62C7-41F1-9B82-024B113E44D7}" type="slidenum">
              <a:rPr kumimoji="1" lang="ja-JP" altLang="en-US" smtClean="0"/>
              <a:pPr/>
              <a:t>32</a:t>
            </a:fld>
            <a:endParaRPr kumimoji="1" lang="ja-JP" altLang="en-US" dirty="0"/>
          </a:p>
        </p:txBody>
      </p:sp>
    </p:spTree>
    <p:extLst>
      <p:ext uri="{BB962C8B-B14F-4D97-AF65-F5344CB8AC3E}">
        <p14:creationId xmlns:p14="http://schemas.microsoft.com/office/powerpoint/2010/main" xmlns="" val="236170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lstStyle/>
          <a:p>
            <a:r>
              <a:rPr lang="ja-JP" altLang="en-US" dirty="0"/>
              <a:t>ヘッドライトのおすすめ商品は、エナジャイザーのヘッドライトです。</a:t>
            </a:r>
            <a:endParaRPr lang="en-US" altLang="ja-JP" dirty="0"/>
          </a:p>
          <a:p>
            <a:r>
              <a:rPr lang="ja-JP" altLang="en-US" dirty="0"/>
              <a:t>明るさも調節可能です。</a:t>
            </a:r>
            <a:endParaRPr lang="en-US" altLang="ja-JP" dirty="0"/>
          </a:p>
          <a:p>
            <a:endParaRPr lang="en-US" altLang="ja-JP" dirty="0"/>
          </a:p>
          <a:p>
            <a:r>
              <a:rPr lang="ja-JP" altLang="en-US" dirty="0"/>
              <a:t>ここで紹介するのは、</a:t>
            </a:r>
            <a:r>
              <a:rPr lang="en-US" altLang="ja-JP" dirty="0"/>
              <a:t>NPO</a:t>
            </a:r>
            <a:r>
              <a:rPr lang="ja-JP" altLang="en-US" dirty="0"/>
              <a:t>プラス・アーツが商品を試して、選んだものです。登山用のヘッドライトは</a:t>
            </a:r>
            <a:r>
              <a:rPr lang="en-US" altLang="ja-JP" dirty="0"/>
              <a:t>5000</a:t>
            </a:r>
            <a:r>
              <a:rPr lang="ja-JP" altLang="en-US" dirty="0"/>
              <a:t>円前後する良いものもありますが、コンパクトさや使い勝手、価格が比較的安価なものを選んでいます。</a:t>
            </a:r>
          </a:p>
        </p:txBody>
      </p:sp>
      <p:sp>
        <p:nvSpPr>
          <p:cNvPr id="7" name="スライド イメージ プレースホルダー 6">
            <a:extLst>
              <a:ext uri="{FF2B5EF4-FFF2-40B4-BE49-F238E27FC236}">
                <a16:creationId xmlns:a16="http://schemas.microsoft.com/office/drawing/2014/main" xmlns="" id="{398D05A6-C060-43BE-B42C-60B8CC6F4E84}"/>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E2C4EF91-8209-49CA-AB72-6412E89A8234}"/>
              </a:ext>
            </a:extLst>
          </p:cNvPr>
          <p:cNvSpPr>
            <a:spLocks noGrp="1"/>
          </p:cNvSpPr>
          <p:nvPr>
            <p:ph type="sldNum" sz="quarter" idx="10"/>
          </p:nvPr>
        </p:nvSpPr>
        <p:spPr/>
        <p:txBody>
          <a:bodyPr/>
          <a:lstStyle/>
          <a:p>
            <a:fld id="{3203188A-62C7-41F1-9B82-024B113E44D7}" type="slidenum">
              <a:rPr kumimoji="1" lang="ja-JP" altLang="en-US" smtClean="0"/>
              <a:pPr/>
              <a:t>33</a:t>
            </a:fld>
            <a:endParaRPr kumimoji="1" lang="ja-JP" altLang="en-US" dirty="0"/>
          </a:p>
        </p:txBody>
      </p:sp>
    </p:spTree>
    <p:extLst>
      <p:ext uri="{BB962C8B-B14F-4D97-AF65-F5344CB8AC3E}">
        <p14:creationId xmlns:p14="http://schemas.microsoft.com/office/powerpoint/2010/main" xmlns="" val="41516667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lstStyle/>
          <a:p>
            <a:r>
              <a:rPr lang="ja-JP" altLang="en-US" dirty="0"/>
              <a:t>避難所へ行くときや災害後、道路状況が悪いときには、両手を空けて安全に子どもの一緒に避難できます。</a:t>
            </a:r>
            <a:endParaRPr lang="en-US" altLang="ja-JP" dirty="0"/>
          </a:p>
          <a:p>
            <a:endParaRPr lang="en-US" altLang="ja-JP" dirty="0"/>
          </a:p>
        </p:txBody>
      </p:sp>
      <p:sp>
        <p:nvSpPr>
          <p:cNvPr id="7" name="スライド イメージ プレースホルダー 6">
            <a:extLst>
              <a:ext uri="{FF2B5EF4-FFF2-40B4-BE49-F238E27FC236}">
                <a16:creationId xmlns:a16="http://schemas.microsoft.com/office/drawing/2014/main" xmlns="" id="{67CA8E11-652B-41E0-B69A-199068B4AE7B}"/>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20272C19-5FB7-4FB9-A33E-E52A36DE6356}"/>
              </a:ext>
            </a:extLst>
          </p:cNvPr>
          <p:cNvSpPr>
            <a:spLocks noGrp="1"/>
          </p:cNvSpPr>
          <p:nvPr>
            <p:ph type="sldNum" sz="quarter" idx="10"/>
          </p:nvPr>
        </p:nvSpPr>
        <p:spPr/>
        <p:txBody>
          <a:bodyPr/>
          <a:lstStyle/>
          <a:p>
            <a:fld id="{3203188A-62C7-41F1-9B82-024B113E44D7}" type="slidenum">
              <a:rPr kumimoji="1" lang="ja-JP" altLang="en-US" smtClean="0"/>
              <a:pPr/>
              <a:t>34</a:t>
            </a:fld>
            <a:endParaRPr kumimoji="1" lang="ja-JP" altLang="en-US" dirty="0"/>
          </a:p>
        </p:txBody>
      </p:sp>
    </p:spTree>
    <p:extLst>
      <p:ext uri="{BB962C8B-B14F-4D97-AF65-F5344CB8AC3E}">
        <p14:creationId xmlns:p14="http://schemas.microsoft.com/office/powerpoint/2010/main" xmlns="" val="4825543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normAutofit/>
          </a:bodyPr>
          <a:lstStyle/>
          <a:p>
            <a:r>
              <a:rPr lang="ja-JP" altLang="en-US" dirty="0"/>
              <a:t>次の答えは、「歩きやすい靴」です。</a:t>
            </a:r>
            <a:endParaRPr lang="en-US" altLang="ja-JP" dirty="0"/>
          </a:p>
          <a:p>
            <a:r>
              <a:rPr lang="ja-JP" altLang="en-US" dirty="0"/>
              <a:t>靴も大人用救援物資は多く手に入りますが、子ども用の救援物資、マスクや着替え、靴は、サイズにぴったり合ったものは基本手に入らない状況が続きます。</a:t>
            </a:r>
            <a:endParaRPr lang="en-US" altLang="ja-JP" dirty="0"/>
          </a:p>
          <a:p>
            <a:r>
              <a:rPr lang="ja-JP" altLang="en-US" dirty="0"/>
              <a:t>避難の際、子どもを抱っこして避難所に連れて行ったとき、靴がないために外で遊ぶことができない大変な状況もあります。</a:t>
            </a:r>
          </a:p>
          <a:p>
            <a:endParaRPr lang="ja-JP" altLang="en-US" dirty="0"/>
          </a:p>
          <a:p>
            <a:r>
              <a:rPr lang="ja-JP" altLang="en-US" dirty="0"/>
              <a:t>被災者の声（阪神・淡路大震災、東日本大震災の被災者の声です）</a:t>
            </a:r>
          </a:p>
          <a:p>
            <a:r>
              <a:rPr lang="ja-JP" altLang="en-US" dirty="0"/>
              <a:t>「子ども用の服・靴下がなかった。仕方なく大人用の服を着せたり、大人用の靴下を輪ゴム</a:t>
            </a:r>
          </a:p>
          <a:p>
            <a:r>
              <a:rPr lang="ja-JP" altLang="en-US" dirty="0"/>
              <a:t>で留めてはかせたりした。」</a:t>
            </a:r>
          </a:p>
          <a:p>
            <a:r>
              <a:rPr lang="ja-JP" altLang="en-US" dirty="0"/>
              <a:t>「子どもの靴があったので、避難中は子供が外で遊ぶことができた。支援物資の中に子ども</a:t>
            </a:r>
          </a:p>
          <a:p>
            <a:r>
              <a:rPr lang="ja-JP" altLang="en-US" dirty="0"/>
              <a:t>用の靴などはなかったので、持ち出しておいてよかったと思う。」</a:t>
            </a:r>
          </a:p>
        </p:txBody>
      </p:sp>
      <p:sp>
        <p:nvSpPr>
          <p:cNvPr id="7" name="スライド イメージ プレースホルダー 6">
            <a:extLst>
              <a:ext uri="{FF2B5EF4-FFF2-40B4-BE49-F238E27FC236}">
                <a16:creationId xmlns:a16="http://schemas.microsoft.com/office/drawing/2014/main" xmlns="" id="{116034A1-3974-4D71-BA3B-CC4F2331BA22}"/>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E7D4C50B-FC0A-4A4E-84AA-A338A046D9D4}"/>
              </a:ext>
            </a:extLst>
          </p:cNvPr>
          <p:cNvSpPr>
            <a:spLocks noGrp="1"/>
          </p:cNvSpPr>
          <p:nvPr>
            <p:ph type="sldNum" sz="quarter" idx="10"/>
          </p:nvPr>
        </p:nvSpPr>
        <p:spPr/>
        <p:txBody>
          <a:bodyPr/>
          <a:lstStyle/>
          <a:p>
            <a:fld id="{3203188A-62C7-41F1-9B82-024B113E44D7}" type="slidenum">
              <a:rPr kumimoji="1" lang="ja-JP" altLang="en-US" smtClean="0"/>
              <a:pPr/>
              <a:t>35</a:t>
            </a:fld>
            <a:endParaRPr kumimoji="1" lang="ja-JP" altLang="en-US" dirty="0"/>
          </a:p>
        </p:txBody>
      </p:sp>
    </p:spTree>
    <p:extLst>
      <p:ext uri="{BB962C8B-B14F-4D97-AF65-F5344CB8AC3E}">
        <p14:creationId xmlns:p14="http://schemas.microsoft.com/office/powerpoint/2010/main" xmlns="" val="19670234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lstStyle/>
          <a:p>
            <a:r>
              <a:rPr lang="ja-JP" altLang="en-US" dirty="0"/>
              <a:t>歩きやすい靴のほか、靴下も合わせて準備しましょう。</a:t>
            </a:r>
            <a:endParaRPr lang="en-US" altLang="ja-JP" dirty="0"/>
          </a:p>
          <a:p>
            <a:r>
              <a:rPr lang="ja-JP" altLang="en-US" dirty="0"/>
              <a:t>大人用救援物資は多く手に入りますが、子ども用の救援物資、マスクや着替え、靴は、サイズにぴったり合ったものは基本手に入らない状況が続きます。</a:t>
            </a:r>
          </a:p>
          <a:p>
            <a:endParaRPr lang="ja-JP" altLang="en-US" dirty="0"/>
          </a:p>
          <a:p>
            <a:r>
              <a:rPr lang="ja-JP" altLang="en-US" dirty="0"/>
              <a:t>被災者の声（阪神・淡路大震災、東日本大震災の被災者の声です）</a:t>
            </a:r>
          </a:p>
          <a:p>
            <a:r>
              <a:rPr lang="ja-JP" altLang="en-US" dirty="0"/>
              <a:t>「子ども用の服・靴下がなかった。仕方なく大人用の服を着せたり、大人用の靴下を輪ゴムで留めてはかせたりした。」</a:t>
            </a:r>
          </a:p>
          <a:p>
            <a:r>
              <a:rPr lang="ja-JP" altLang="en-US" dirty="0"/>
              <a:t>「子どもの靴があったので、避難中は子供が外で遊ぶことができた。支援物資の中に子ども用の靴などはなかったので、持ち出しておいてよかったと思う。」</a:t>
            </a:r>
          </a:p>
          <a:p>
            <a:endParaRPr lang="ja-JP" altLang="en-US" dirty="0"/>
          </a:p>
        </p:txBody>
      </p:sp>
      <p:sp>
        <p:nvSpPr>
          <p:cNvPr id="7" name="スライド イメージ プレースホルダー 6">
            <a:extLst>
              <a:ext uri="{FF2B5EF4-FFF2-40B4-BE49-F238E27FC236}">
                <a16:creationId xmlns:a16="http://schemas.microsoft.com/office/drawing/2014/main" xmlns="" id="{0249E8C5-210D-4611-9078-0E2DEF4D76CD}"/>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C54A1650-FC14-43B2-89A2-88FBD3D615E3}"/>
              </a:ext>
            </a:extLst>
          </p:cNvPr>
          <p:cNvSpPr>
            <a:spLocks noGrp="1"/>
          </p:cNvSpPr>
          <p:nvPr>
            <p:ph type="sldNum" sz="quarter" idx="10"/>
          </p:nvPr>
        </p:nvSpPr>
        <p:spPr/>
        <p:txBody>
          <a:bodyPr/>
          <a:lstStyle/>
          <a:p>
            <a:fld id="{3203188A-62C7-41F1-9B82-024B113E44D7}" type="slidenum">
              <a:rPr kumimoji="1" lang="ja-JP" altLang="en-US" smtClean="0"/>
              <a:pPr/>
              <a:t>36</a:t>
            </a:fld>
            <a:endParaRPr kumimoji="1" lang="ja-JP" altLang="en-US" dirty="0"/>
          </a:p>
        </p:txBody>
      </p:sp>
    </p:spTree>
    <p:extLst>
      <p:ext uri="{BB962C8B-B14F-4D97-AF65-F5344CB8AC3E}">
        <p14:creationId xmlns:p14="http://schemas.microsoft.com/office/powerpoint/2010/main" xmlns="" val="24269220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lstStyle/>
          <a:p>
            <a:r>
              <a:rPr lang="ja-JP" altLang="en-US" dirty="0"/>
              <a:t>次の答えは、「携帯トイレ」です。</a:t>
            </a:r>
            <a:endParaRPr lang="en-US" altLang="ja-JP" dirty="0"/>
          </a:p>
          <a:p>
            <a:r>
              <a:rPr lang="ja-JP" altLang="en-US" dirty="0"/>
              <a:t>子どもの紙おむつも大活躍しますが、携帯トイレも用意しましょう。</a:t>
            </a:r>
            <a:endParaRPr lang="en-US" altLang="ja-JP" dirty="0"/>
          </a:p>
          <a:p>
            <a:endParaRPr lang="en-US" altLang="ja-JP" dirty="0"/>
          </a:p>
          <a:p>
            <a:endParaRPr lang="ja-JP" altLang="en-US" dirty="0"/>
          </a:p>
        </p:txBody>
      </p:sp>
      <p:sp>
        <p:nvSpPr>
          <p:cNvPr id="7" name="スライド イメージ プレースホルダー 6">
            <a:extLst>
              <a:ext uri="{FF2B5EF4-FFF2-40B4-BE49-F238E27FC236}">
                <a16:creationId xmlns:a16="http://schemas.microsoft.com/office/drawing/2014/main" xmlns="" id="{6D8137E9-BCE7-44E6-B0CD-2D63BD1E33AC}"/>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557236A2-AA82-4DB7-AAC1-4268F88FF1D9}"/>
              </a:ext>
            </a:extLst>
          </p:cNvPr>
          <p:cNvSpPr>
            <a:spLocks noGrp="1"/>
          </p:cNvSpPr>
          <p:nvPr>
            <p:ph type="sldNum" sz="quarter" idx="10"/>
          </p:nvPr>
        </p:nvSpPr>
        <p:spPr/>
        <p:txBody>
          <a:bodyPr/>
          <a:lstStyle/>
          <a:p>
            <a:fld id="{3203188A-62C7-41F1-9B82-024B113E44D7}" type="slidenum">
              <a:rPr kumimoji="1" lang="ja-JP" altLang="en-US" smtClean="0"/>
              <a:pPr/>
              <a:t>37</a:t>
            </a:fld>
            <a:endParaRPr kumimoji="1" lang="ja-JP" altLang="en-US" dirty="0"/>
          </a:p>
        </p:txBody>
      </p:sp>
    </p:spTree>
    <p:extLst>
      <p:ext uri="{BB962C8B-B14F-4D97-AF65-F5344CB8AC3E}">
        <p14:creationId xmlns:p14="http://schemas.microsoft.com/office/powerpoint/2010/main" xmlns="" val="14993597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携帯トイレでおすすめする商品は、エクセルシアの携帯トイレ　ほっ！トイレです。</a:t>
            </a:r>
            <a:endParaRPr lang="en-US" altLang="ja-JP" dirty="0"/>
          </a:p>
          <a:p>
            <a:endParaRPr lang="en-US" altLang="ja-JP" dirty="0"/>
          </a:p>
          <a:p>
            <a:r>
              <a:rPr lang="ja-JP" altLang="en-US" dirty="0"/>
              <a:t>簡単に組み立てができ、ポンチョ付きで、どこでも使用できます。</a:t>
            </a:r>
            <a:endParaRPr lang="en-US" altLang="ja-JP" dirty="0"/>
          </a:p>
          <a:p>
            <a:r>
              <a:rPr lang="ja-JP" altLang="en-US" dirty="0"/>
              <a:t>携帯トイレは</a:t>
            </a:r>
            <a:r>
              <a:rPr lang="en-US" altLang="ja-JP" dirty="0"/>
              <a:t>2</a:t>
            </a:r>
            <a:r>
              <a:rPr lang="ja-JP" altLang="en-US" dirty="0" err="1"/>
              <a:t>つの</a:t>
            </a:r>
            <a:r>
              <a:rPr lang="ja-JP" altLang="en-US" dirty="0"/>
              <a:t>タイプのトイレがあります。</a:t>
            </a:r>
            <a:r>
              <a:rPr lang="en-US" altLang="ja-JP" dirty="0"/>
              <a:t>1</a:t>
            </a:r>
            <a:r>
              <a:rPr lang="ja-JP" altLang="en-US" dirty="0"/>
              <a:t>つ目は粉や錠剤を入れて固めるタイプのもの、</a:t>
            </a:r>
            <a:r>
              <a:rPr lang="en-US" altLang="ja-JP" dirty="0"/>
              <a:t>2</a:t>
            </a:r>
            <a:r>
              <a:rPr lang="ja-JP" altLang="en-US" dirty="0"/>
              <a:t>つ目はポリマーに吸収するものです。</a:t>
            </a:r>
            <a:endParaRPr lang="en-US" altLang="ja-JP" dirty="0"/>
          </a:p>
          <a:p>
            <a:endParaRPr lang="en-US" altLang="ja-JP" dirty="0"/>
          </a:p>
          <a:p>
            <a:r>
              <a:rPr lang="ja-JP" altLang="en-US" dirty="0"/>
              <a:t>携帯トイレの固めるタイプのものは、以前、錠剤が溶け出してきた事もあるが、最近は進化している。</a:t>
            </a:r>
            <a:endParaRPr lang="en-US" altLang="ja-JP" dirty="0"/>
          </a:p>
          <a:p>
            <a:r>
              <a:rPr lang="ja-JP" altLang="en-US" dirty="0"/>
              <a:t>持ち歩くのは、コンパクトなものを持ってほしいグッズです。</a:t>
            </a:r>
            <a:endParaRPr lang="en-US" altLang="ja-JP" dirty="0"/>
          </a:p>
          <a:p>
            <a:endParaRPr lang="en-US" altLang="ja-JP" dirty="0"/>
          </a:p>
        </p:txBody>
      </p:sp>
      <p:sp>
        <p:nvSpPr>
          <p:cNvPr id="7" name="スライド イメージ プレースホルダー 6">
            <a:extLst>
              <a:ext uri="{FF2B5EF4-FFF2-40B4-BE49-F238E27FC236}">
                <a16:creationId xmlns:a16="http://schemas.microsoft.com/office/drawing/2014/main" xmlns="" id="{69C9397E-7EED-4291-AB47-88D330752767}"/>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ED8E1E96-A24C-4A30-BBF5-75DEA00EF9A3}"/>
              </a:ext>
            </a:extLst>
          </p:cNvPr>
          <p:cNvSpPr>
            <a:spLocks noGrp="1"/>
          </p:cNvSpPr>
          <p:nvPr>
            <p:ph type="sldNum" sz="quarter" idx="10"/>
          </p:nvPr>
        </p:nvSpPr>
        <p:spPr/>
        <p:txBody>
          <a:bodyPr/>
          <a:lstStyle/>
          <a:p>
            <a:fld id="{3203188A-62C7-41F1-9B82-024B113E44D7}" type="slidenum">
              <a:rPr kumimoji="1" lang="ja-JP" altLang="en-US" smtClean="0"/>
              <a:pPr/>
              <a:t>38</a:t>
            </a:fld>
            <a:endParaRPr kumimoji="1" lang="ja-JP" altLang="en-US" dirty="0"/>
          </a:p>
        </p:txBody>
      </p:sp>
    </p:spTree>
    <p:extLst>
      <p:ext uri="{BB962C8B-B14F-4D97-AF65-F5344CB8AC3E}">
        <p14:creationId xmlns:p14="http://schemas.microsoft.com/office/powerpoint/2010/main" xmlns="" val="23743871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lstStyle/>
          <a:p>
            <a:r>
              <a:rPr lang="ja-JP" altLang="en-US" dirty="0"/>
              <a:t>これまで紹介してきたグッズは、日ごろからの子育てバックの中身や避難リュックに入れるものを見直して、子ども目線での必要な防災グッズをそろえましょう。</a:t>
            </a:r>
            <a:endParaRPr lang="en-US" altLang="ja-JP" dirty="0"/>
          </a:p>
          <a:p>
            <a:endParaRPr lang="en-US" altLang="ja-JP" dirty="0"/>
          </a:p>
          <a:p>
            <a:r>
              <a:rPr lang="ja-JP" altLang="en-US" dirty="0"/>
              <a:t>普段から持ち歩く子育てバックと災害時避難時のリュックに当面</a:t>
            </a:r>
            <a:r>
              <a:rPr lang="en-US" altLang="ja-JP" dirty="0"/>
              <a:t>3</a:t>
            </a:r>
            <a:r>
              <a:rPr lang="ja-JP" altLang="en-US" dirty="0"/>
              <a:t>日分用意できるよう見直してみましょう。</a:t>
            </a:r>
            <a:endParaRPr lang="en-US" altLang="ja-JP" dirty="0"/>
          </a:p>
          <a:p>
            <a:endParaRPr lang="en-US" altLang="ja-JP" dirty="0"/>
          </a:p>
          <a:p>
            <a:endParaRPr lang="en-US" altLang="ja-JP" dirty="0"/>
          </a:p>
        </p:txBody>
      </p:sp>
      <p:sp>
        <p:nvSpPr>
          <p:cNvPr id="7" name="スライド イメージ プレースホルダー 6">
            <a:extLst>
              <a:ext uri="{FF2B5EF4-FFF2-40B4-BE49-F238E27FC236}">
                <a16:creationId xmlns:a16="http://schemas.microsoft.com/office/drawing/2014/main" xmlns="" id="{AA6B9BAF-38ED-4B89-8FC3-D57BF02BCAB1}"/>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69658053-7159-4C7F-8A90-A4DFAAB74ABD}"/>
              </a:ext>
            </a:extLst>
          </p:cNvPr>
          <p:cNvSpPr>
            <a:spLocks noGrp="1"/>
          </p:cNvSpPr>
          <p:nvPr>
            <p:ph type="sldNum" sz="quarter" idx="10"/>
          </p:nvPr>
        </p:nvSpPr>
        <p:spPr/>
        <p:txBody>
          <a:bodyPr/>
          <a:lstStyle/>
          <a:p>
            <a:fld id="{3203188A-62C7-41F1-9B82-024B113E44D7}" type="slidenum">
              <a:rPr kumimoji="1" lang="ja-JP" altLang="en-US" smtClean="0"/>
              <a:pPr/>
              <a:t>39</a:t>
            </a:fld>
            <a:endParaRPr kumimoji="1" lang="ja-JP" altLang="en-US" dirty="0"/>
          </a:p>
        </p:txBody>
      </p:sp>
    </p:spTree>
    <p:extLst>
      <p:ext uri="{BB962C8B-B14F-4D97-AF65-F5344CB8AC3E}">
        <p14:creationId xmlns:p14="http://schemas.microsoft.com/office/powerpoint/2010/main" xmlns="" val="643895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 イメージ プレースホルダー 5">
            <a:extLst>
              <a:ext uri="{FF2B5EF4-FFF2-40B4-BE49-F238E27FC236}">
                <a16:creationId xmlns:a16="http://schemas.microsoft.com/office/drawing/2014/main" xmlns="" id="{18932FDF-1191-4F1F-929A-6F049B5ECA42}"/>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xmlns="" id="{6752EB38-8B68-4629-B7D3-19EBAC19FA17}"/>
              </a:ext>
            </a:extLst>
          </p:cNvPr>
          <p:cNvSpPr>
            <a:spLocks noGrp="1"/>
          </p:cNvSpPr>
          <p:nvPr>
            <p:ph type="body" idx="1"/>
          </p:nvPr>
        </p:nvSpPr>
        <p:spPr/>
        <p:txBody>
          <a:bodyPr/>
          <a:lstStyle/>
          <a:p>
            <a:endParaRPr kumimoji="1" lang="ja-JP" altLang="en-US"/>
          </a:p>
        </p:txBody>
      </p:sp>
      <p:sp>
        <p:nvSpPr>
          <p:cNvPr id="2" name="スライド番号プレースホルダー 1">
            <a:extLst>
              <a:ext uri="{FF2B5EF4-FFF2-40B4-BE49-F238E27FC236}">
                <a16:creationId xmlns:a16="http://schemas.microsoft.com/office/drawing/2014/main" xmlns="" id="{8A2378B4-5D1D-4909-9197-A6F74282588A}"/>
              </a:ext>
            </a:extLst>
          </p:cNvPr>
          <p:cNvSpPr>
            <a:spLocks noGrp="1"/>
          </p:cNvSpPr>
          <p:nvPr>
            <p:ph type="sldNum" sz="quarter" idx="10"/>
          </p:nvPr>
        </p:nvSpPr>
        <p:spPr/>
        <p:txBody>
          <a:bodyPr/>
          <a:lstStyle/>
          <a:p>
            <a:fld id="{3203188A-62C7-41F1-9B82-024B113E44D7}" type="slidenum">
              <a:rPr kumimoji="1" lang="ja-JP" altLang="en-US" smtClean="0"/>
              <a:pPr/>
              <a:t>4</a:t>
            </a:fld>
            <a:endParaRPr kumimoji="1" lang="ja-JP" altLang="en-US" dirty="0"/>
          </a:p>
        </p:txBody>
      </p:sp>
    </p:spTree>
    <p:extLst>
      <p:ext uri="{BB962C8B-B14F-4D97-AF65-F5344CB8AC3E}">
        <p14:creationId xmlns:p14="http://schemas.microsoft.com/office/powerpoint/2010/main" xmlns="" val="30377097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lstStyle/>
          <a:p>
            <a:r>
              <a:rPr lang="ja-JP" altLang="en-US" dirty="0"/>
              <a:t>今回、ご紹介したものは、防災手帳の</a:t>
            </a:r>
            <a:r>
              <a:rPr lang="en-US" altLang="ja-JP" dirty="0"/>
              <a:t>6</a:t>
            </a:r>
            <a:r>
              <a:rPr lang="ja-JP" altLang="en-US" dirty="0"/>
              <a:t>ページに記載しています。</a:t>
            </a:r>
            <a:endParaRPr lang="en-US" altLang="ja-JP" dirty="0"/>
          </a:p>
          <a:p>
            <a:r>
              <a:rPr lang="ja-JP" altLang="en-US" dirty="0" smtClean="0"/>
              <a:t>講座の中で紹介した防災グッズを紹介します。</a:t>
            </a:r>
            <a:endParaRPr lang="en-US" altLang="ja-JP" dirty="0"/>
          </a:p>
        </p:txBody>
      </p:sp>
      <p:sp>
        <p:nvSpPr>
          <p:cNvPr id="7" name="スライド イメージ プレースホルダー 6">
            <a:extLst>
              <a:ext uri="{FF2B5EF4-FFF2-40B4-BE49-F238E27FC236}">
                <a16:creationId xmlns:a16="http://schemas.microsoft.com/office/drawing/2014/main" xmlns="" id="{865CF050-7E34-447C-BF3C-EF97DBF849D6}"/>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4378334C-9149-4F20-B789-8170033A2AE4}"/>
              </a:ext>
            </a:extLst>
          </p:cNvPr>
          <p:cNvSpPr>
            <a:spLocks noGrp="1"/>
          </p:cNvSpPr>
          <p:nvPr>
            <p:ph type="sldNum" sz="quarter" idx="10"/>
          </p:nvPr>
        </p:nvSpPr>
        <p:spPr/>
        <p:txBody>
          <a:bodyPr/>
          <a:lstStyle/>
          <a:p>
            <a:fld id="{3203188A-62C7-41F1-9B82-024B113E44D7}" type="slidenum">
              <a:rPr kumimoji="1" lang="ja-JP" altLang="en-US" smtClean="0"/>
              <a:pPr/>
              <a:t>40</a:t>
            </a:fld>
            <a:endParaRPr kumimoji="1" lang="ja-JP" altLang="en-US" dirty="0"/>
          </a:p>
        </p:txBody>
      </p:sp>
    </p:spTree>
    <p:extLst>
      <p:ext uri="{BB962C8B-B14F-4D97-AF65-F5344CB8AC3E}">
        <p14:creationId xmlns:p14="http://schemas.microsoft.com/office/powerpoint/2010/main" xmlns="" val="2510319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 イメージ プレースホルダー 5">
            <a:extLst>
              <a:ext uri="{FF2B5EF4-FFF2-40B4-BE49-F238E27FC236}">
                <a16:creationId xmlns:a16="http://schemas.microsoft.com/office/drawing/2014/main" xmlns="" id="{A403F777-AE53-4366-BB8A-EDCD9C7B7CF9}"/>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xmlns="" id="{206ACC4C-3007-4740-B599-7B1BFA93FEC0}"/>
              </a:ext>
            </a:extLst>
          </p:cNvPr>
          <p:cNvSpPr>
            <a:spLocks noGrp="1"/>
          </p:cNvSpPr>
          <p:nvPr>
            <p:ph type="body" idx="1"/>
          </p:nvPr>
        </p:nvSpPr>
        <p:spPr/>
        <p:txBody>
          <a:bodyPr/>
          <a:lstStyle/>
          <a:p>
            <a:r>
              <a:rPr kumimoji="1" lang="ja-JP" altLang="en-US" dirty="0"/>
              <a:t>何問正解しましたか？</a:t>
            </a:r>
            <a:endParaRPr kumimoji="1" lang="en-US" altLang="ja-JP" dirty="0"/>
          </a:p>
          <a:p>
            <a:r>
              <a:rPr kumimoji="1" lang="ja-JP" altLang="en-US" dirty="0"/>
              <a:t>必ず答え合わせ。</a:t>
            </a:r>
            <a:endParaRPr kumimoji="1" lang="en-US" altLang="ja-JP" dirty="0"/>
          </a:p>
          <a:p>
            <a:endParaRPr kumimoji="1" lang="en-US" altLang="ja-JP" dirty="0"/>
          </a:p>
          <a:p>
            <a:r>
              <a:rPr kumimoji="1" lang="en-US" altLang="ja-JP" dirty="0"/>
              <a:t>※</a:t>
            </a:r>
            <a:r>
              <a:rPr kumimoji="1" lang="ja-JP" altLang="en-US" dirty="0"/>
              <a:t>景品がある場合は、成績に応じて景品をプレゼント。</a:t>
            </a:r>
          </a:p>
        </p:txBody>
      </p:sp>
      <p:sp>
        <p:nvSpPr>
          <p:cNvPr id="2" name="スライド番号プレースホルダー 1">
            <a:extLst>
              <a:ext uri="{FF2B5EF4-FFF2-40B4-BE49-F238E27FC236}">
                <a16:creationId xmlns:a16="http://schemas.microsoft.com/office/drawing/2014/main" xmlns="" id="{1CBD19B1-DD73-4F96-89D0-F6704FCDA9E4}"/>
              </a:ext>
            </a:extLst>
          </p:cNvPr>
          <p:cNvSpPr>
            <a:spLocks noGrp="1"/>
          </p:cNvSpPr>
          <p:nvPr>
            <p:ph type="sldNum" sz="quarter" idx="10"/>
          </p:nvPr>
        </p:nvSpPr>
        <p:spPr/>
        <p:txBody>
          <a:bodyPr/>
          <a:lstStyle/>
          <a:p>
            <a:fld id="{3203188A-62C7-41F1-9B82-024B113E44D7}" type="slidenum">
              <a:rPr kumimoji="1" lang="ja-JP" altLang="en-US" smtClean="0"/>
              <a:pPr/>
              <a:t>41</a:t>
            </a:fld>
            <a:endParaRPr kumimoji="1" lang="ja-JP" altLang="en-US" dirty="0"/>
          </a:p>
        </p:txBody>
      </p:sp>
    </p:spTree>
    <p:extLst>
      <p:ext uri="{BB962C8B-B14F-4D97-AF65-F5344CB8AC3E}">
        <p14:creationId xmlns:p14="http://schemas.microsoft.com/office/powerpoint/2010/main" xmlns="" val="28639699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自宅避難用として備えておく防災グッズをご紹介します。</a:t>
            </a:r>
            <a:endParaRPr lang="en-US" altLang="ja-JP" dirty="0"/>
          </a:p>
          <a:p>
            <a:r>
              <a:rPr lang="ja-JP" altLang="en-US" dirty="0"/>
              <a:t>全国的に“自宅避難”と呼ばれ、トレンドになっています。</a:t>
            </a:r>
            <a:endParaRPr lang="en-US" altLang="ja-JP" dirty="0"/>
          </a:p>
          <a:p>
            <a:endParaRPr lang="en-US" altLang="ja-JP" dirty="0"/>
          </a:p>
          <a:p>
            <a:r>
              <a:rPr lang="ja-JP" altLang="en-US" dirty="0"/>
              <a:t>南海トラフ大地震は、被害想定は甚大で広範囲と言われています。広い範囲において被害が想定されるため、各地域への救助や救援はすぐには届かないともいわれています。</a:t>
            </a:r>
            <a:endParaRPr lang="en-US" altLang="ja-JP" dirty="0"/>
          </a:p>
          <a:p>
            <a:endParaRPr lang="en-US" altLang="ja-JP" dirty="0"/>
          </a:p>
          <a:p>
            <a:r>
              <a:rPr lang="ja-JP" altLang="en-US" dirty="0"/>
              <a:t>また、避難所は決して良い環境ではなく</a:t>
            </a:r>
            <a:r>
              <a:rPr lang="ja-JP" altLang="en-US" dirty="0" smtClean="0"/>
              <a:t>、臭い、騒音などで様々な問題</a:t>
            </a:r>
            <a:r>
              <a:rPr lang="ja-JP" altLang="en-US" dirty="0"/>
              <a:t>が起こります。多くの避難所は人があふれるだろうとも想定されています。家が無事であるなら、家にいてほしい（自宅避難）という行政の見方もあります。</a:t>
            </a:r>
            <a:endParaRPr lang="en-US" altLang="ja-JP" dirty="0"/>
          </a:p>
          <a:p>
            <a:endParaRPr lang="en-US" altLang="ja-JP" dirty="0"/>
          </a:p>
        </p:txBody>
      </p:sp>
      <p:sp>
        <p:nvSpPr>
          <p:cNvPr id="10" name="スライド イメージ プレースホルダー 9">
            <a:extLst>
              <a:ext uri="{FF2B5EF4-FFF2-40B4-BE49-F238E27FC236}">
                <a16:creationId xmlns:a16="http://schemas.microsoft.com/office/drawing/2014/main" xmlns="" id="{7FA80BCF-D464-412B-AB8B-15424AC82294}"/>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B7B65B6A-88BB-4C79-910E-15FF35CC71B7}"/>
              </a:ext>
            </a:extLst>
          </p:cNvPr>
          <p:cNvSpPr>
            <a:spLocks noGrp="1"/>
          </p:cNvSpPr>
          <p:nvPr>
            <p:ph type="sldNum" sz="quarter" idx="10"/>
          </p:nvPr>
        </p:nvSpPr>
        <p:spPr/>
        <p:txBody>
          <a:bodyPr/>
          <a:lstStyle/>
          <a:p>
            <a:fld id="{3203188A-62C7-41F1-9B82-024B113E44D7}" type="slidenum">
              <a:rPr kumimoji="1" lang="ja-JP" altLang="en-US" smtClean="0"/>
              <a:pPr/>
              <a:t>42</a:t>
            </a:fld>
            <a:endParaRPr kumimoji="1" lang="ja-JP" altLang="en-US" dirty="0"/>
          </a:p>
        </p:txBody>
      </p:sp>
    </p:spTree>
    <p:extLst>
      <p:ext uri="{BB962C8B-B14F-4D97-AF65-F5344CB8AC3E}">
        <p14:creationId xmlns:p14="http://schemas.microsoft.com/office/powerpoint/2010/main" xmlns="" val="26218976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lstStyle/>
          <a:p>
            <a:r>
              <a:rPr lang="ja-JP" altLang="en-US" dirty="0"/>
              <a:t>これまで紹介してきた防災グッズのほか、自宅避難には、これらのグッズも用意しておいた方が良いものです。</a:t>
            </a:r>
            <a:endParaRPr lang="en-US" altLang="ja-JP" dirty="0"/>
          </a:p>
          <a:p>
            <a:r>
              <a:rPr lang="ja-JP" altLang="en-US" dirty="0"/>
              <a:t>カセットコンロ、ガスボンベ、クーラーボックス、</a:t>
            </a:r>
            <a:r>
              <a:rPr lang="en-US" altLang="ja-JP" dirty="0"/>
              <a:t>LED</a:t>
            </a:r>
            <a:r>
              <a:rPr lang="ja-JP" altLang="en-US" dirty="0"/>
              <a:t>ランタン、ラジオ、乾電池です。</a:t>
            </a:r>
            <a:endParaRPr lang="en-US" altLang="ja-JP" dirty="0"/>
          </a:p>
          <a:p>
            <a:endParaRPr lang="en-US" altLang="ja-JP" dirty="0"/>
          </a:p>
          <a:p>
            <a:r>
              <a:rPr lang="ja-JP" altLang="en-US" dirty="0"/>
              <a:t>避難生活が何日続くかわかりませんので、時々、避難所に行って登録するとよいでしょう。必要な情報や物資がもらえます。必要な情報や物資、給水など、自宅避難時でもアンテナを張る事が必要です。</a:t>
            </a:r>
            <a:endParaRPr lang="en-US" altLang="ja-JP" dirty="0"/>
          </a:p>
          <a:p>
            <a:r>
              <a:rPr lang="ja-JP" altLang="en-US" dirty="0"/>
              <a:t>自宅避難では、情報や物資は家には届かないことを覚えておきましょう。</a:t>
            </a:r>
            <a:endParaRPr lang="en-US" altLang="ja-JP" dirty="0"/>
          </a:p>
          <a:p>
            <a:endParaRPr lang="en-US" altLang="ja-JP" dirty="0"/>
          </a:p>
        </p:txBody>
      </p:sp>
      <p:sp>
        <p:nvSpPr>
          <p:cNvPr id="7" name="スライド イメージ プレースホルダー 6">
            <a:extLst>
              <a:ext uri="{FF2B5EF4-FFF2-40B4-BE49-F238E27FC236}">
                <a16:creationId xmlns:a16="http://schemas.microsoft.com/office/drawing/2014/main" xmlns="" id="{CEAB104F-6844-45FD-918F-AE5017BAD203}"/>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A72A9C45-0497-41A9-B58C-69F4ABB026C4}"/>
              </a:ext>
            </a:extLst>
          </p:cNvPr>
          <p:cNvSpPr>
            <a:spLocks noGrp="1"/>
          </p:cNvSpPr>
          <p:nvPr>
            <p:ph type="sldNum" sz="quarter" idx="10"/>
          </p:nvPr>
        </p:nvSpPr>
        <p:spPr/>
        <p:txBody>
          <a:bodyPr/>
          <a:lstStyle/>
          <a:p>
            <a:fld id="{3203188A-62C7-41F1-9B82-024B113E44D7}" type="slidenum">
              <a:rPr kumimoji="1" lang="ja-JP" altLang="en-US" smtClean="0"/>
              <a:pPr/>
              <a:t>43</a:t>
            </a:fld>
            <a:endParaRPr kumimoji="1" lang="ja-JP" altLang="en-US" dirty="0"/>
          </a:p>
        </p:txBody>
      </p:sp>
    </p:spTree>
    <p:extLst>
      <p:ext uri="{BB962C8B-B14F-4D97-AF65-F5344CB8AC3E}">
        <p14:creationId xmlns:p14="http://schemas.microsoft.com/office/powerpoint/2010/main" xmlns="" val="29116030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lstStyle/>
          <a:p>
            <a:r>
              <a:rPr lang="ja-JP" altLang="en-US" dirty="0"/>
              <a:t>「携帯トイレ」です。</a:t>
            </a:r>
            <a:endParaRPr lang="en-US" altLang="ja-JP" dirty="0"/>
          </a:p>
          <a:p>
            <a:r>
              <a:rPr lang="ja-JP" altLang="en-US" dirty="0"/>
              <a:t>先ほども紹介しましたが、子どもの紙おむつも大活躍しますが、携帯トイレも用意しましょう。</a:t>
            </a:r>
            <a:endParaRPr lang="en-US" altLang="ja-JP" dirty="0"/>
          </a:p>
          <a:p>
            <a:endParaRPr lang="en-US" altLang="ja-JP" dirty="0"/>
          </a:p>
          <a:p>
            <a:r>
              <a:rPr lang="ja-JP" altLang="en-US" dirty="0"/>
              <a:t>避難所は和式のものが多く、子どもの多くは家のトイレ洋式に慣れています。和式や環境が違うだけで、トイレで用を足すことが出来ない子もいます、また我慢するケースもあり、身体を壊してしまいます。</a:t>
            </a:r>
            <a:endParaRPr lang="en-US" altLang="ja-JP" dirty="0"/>
          </a:p>
          <a:p>
            <a:r>
              <a:rPr lang="ja-JP" altLang="en-US" dirty="0"/>
              <a:t>また、避難所のトイレは臭いなど劣悪な環境です。</a:t>
            </a:r>
          </a:p>
        </p:txBody>
      </p:sp>
      <p:sp>
        <p:nvSpPr>
          <p:cNvPr id="7" name="スライド イメージ プレースホルダー 6">
            <a:extLst>
              <a:ext uri="{FF2B5EF4-FFF2-40B4-BE49-F238E27FC236}">
                <a16:creationId xmlns:a16="http://schemas.microsoft.com/office/drawing/2014/main" xmlns="" id="{08F38307-6CF8-4E55-B3C3-7B4B512D9781}"/>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5D9B70A1-C8CB-4E5A-BFA6-EECD262525CE}"/>
              </a:ext>
            </a:extLst>
          </p:cNvPr>
          <p:cNvSpPr>
            <a:spLocks noGrp="1"/>
          </p:cNvSpPr>
          <p:nvPr>
            <p:ph type="sldNum" sz="quarter" idx="10"/>
          </p:nvPr>
        </p:nvSpPr>
        <p:spPr/>
        <p:txBody>
          <a:bodyPr/>
          <a:lstStyle/>
          <a:p>
            <a:fld id="{3203188A-62C7-41F1-9B82-024B113E44D7}" type="slidenum">
              <a:rPr kumimoji="1" lang="ja-JP" altLang="en-US" smtClean="0"/>
              <a:pPr/>
              <a:t>44</a:t>
            </a:fld>
            <a:endParaRPr kumimoji="1" lang="ja-JP" altLang="en-US" dirty="0"/>
          </a:p>
        </p:txBody>
      </p:sp>
    </p:spTree>
    <p:extLst>
      <p:ext uri="{BB962C8B-B14F-4D97-AF65-F5344CB8AC3E}">
        <p14:creationId xmlns:p14="http://schemas.microsoft.com/office/powerpoint/2010/main" xmlns="" val="19594229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自宅避難では、家の便器にかぶせるシートタイプがおすすめです。</a:t>
            </a:r>
            <a:endParaRPr kumimoji="1" lang="en-US" altLang="ja-JP" dirty="0" smtClean="0"/>
          </a:p>
          <a:p>
            <a:r>
              <a:rPr lang="ja-JP" altLang="en-US" dirty="0" smtClean="0"/>
              <a:t>大きな袋に吸収タイプのシートが備え付けてあります。</a:t>
            </a:r>
            <a:endParaRPr kumimoji="1" lang="en-US" altLang="ja-JP" dirty="0" smtClean="0"/>
          </a:p>
          <a:p>
            <a:r>
              <a:rPr lang="ja-JP" altLang="en-US" dirty="0" smtClean="0"/>
              <a:t>保存期間は</a:t>
            </a:r>
            <a:r>
              <a:rPr lang="en-US" altLang="ja-JP" dirty="0" smtClean="0"/>
              <a:t>7</a:t>
            </a:r>
            <a:r>
              <a:rPr lang="ja-JP" altLang="en-US" dirty="0" smtClean="0"/>
              <a:t>年です。</a:t>
            </a:r>
            <a:endParaRPr kumimoji="1" lang="ja-JP" altLang="en-US" dirty="0"/>
          </a:p>
        </p:txBody>
      </p:sp>
      <p:sp>
        <p:nvSpPr>
          <p:cNvPr id="4" name="スライド番号プレースホルダー 3"/>
          <p:cNvSpPr>
            <a:spLocks noGrp="1"/>
          </p:cNvSpPr>
          <p:nvPr>
            <p:ph type="sldNum" sz="quarter" idx="10"/>
          </p:nvPr>
        </p:nvSpPr>
        <p:spPr/>
        <p:txBody>
          <a:bodyPr/>
          <a:lstStyle/>
          <a:p>
            <a:fld id="{BB4D9AC9-3F8A-4C20-99AC-0901447136BF}" type="slidenum">
              <a:rPr kumimoji="1" lang="ja-JP" altLang="en-US" smtClean="0"/>
              <a:pPr/>
              <a:t>45</a:t>
            </a:fld>
            <a:endParaRPr kumimoji="1" lang="ja-JP" altLang="en-US"/>
          </a:p>
        </p:txBody>
      </p:sp>
    </p:spTree>
    <p:extLst>
      <p:ext uri="{BB962C8B-B14F-4D97-AF65-F5344CB8AC3E}">
        <p14:creationId xmlns:p14="http://schemas.microsoft.com/office/powerpoint/2010/main" xmlns="" val="14097831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NPO</a:t>
            </a:r>
            <a:r>
              <a:rPr kumimoji="1" lang="ja-JP" altLang="en-US" dirty="0" smtClean="0"/>
              <a:t>法人プラス・アーツがおすすめする商品</a:t>
            </a:r>
            <a:r>
              <a:rPr kumimoji="1" lang="ja-JP" altLang="en-US" smtClean="0"/>
              <a:t>は、総合</a:t>
            </a:r>
            <a:r>
              <a:rPr kumimoji="1" lang="ja-JP" altLang="en-US" dirty="0" smtClean="0"/>
              <a:t>サービスのサニタクリーンです。</a:t>
            </a:r>
            <a:endParaRPr kumimoji="1" lang="en-US" altLang="ja-JP" dirty="0" smtClean="0"/>
          </a:p>
          <a:p>
            <a:r>
              <a:rPr kumimoji="1" lang="ja-JP" altLang="en-US" dirty="0" smtClean="0"/>
              <a:t>先ほども紹介した便器に取り付けて使うことができ、便や尿の水分を吸収、凝固するものです。紙おむつ同様に、可燃ごみとして処理ができ、消臭効果もあるものです。</a:t>
            </a:r>
            <a:endParaRPr kumimoji="1" lang="en-US" altLang="ja-JP" dirty="0" smtClean="0"/>
          </a:p>
          <a:p>
            <a:r>
              <a:rPr lang="en-US" altLang="ja-JP" dirty="0" smtClean="0"/>
              <a:t>Amazon</a:t>
            </a:r>
            <a:r>
              <a:rPr lang="ja-JP" altLang="en-US" dirty="0" smtClean="0"/>
              <a:t>では、</a:t>
            </a:r>
            <a:r>
              <a:rPr lang="en-US" altLang="ja-JP" dirty="0" smtClean="0"/>
              <a:t>20</a:t>
            </a:r>
            <a:r>
              <a:rPr lang="ja-JP" altLang="en-US" dirty="0" smtClean="0"/>
              <a:t>枚セットのものが販売されています。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BB4D9AC9-3F8A-4C20-99AC-0901447136BF}" type="slidenum">
              <a:rPr kumimoji="1" lang="ja-JP" altLang="en-US" smtClean="0"/>
              <a:pPr/>
              <a:t>46</a:t>
            </a:fld>
            <a:endParaRPr kumimoji="1" lang="ja-JP" altLang="en-US"/>
          </a:p>
        </p:txBody>
      </p:sp>
    </p:spTree>
    <p:extLst>
      <p:ext uri="{BB962C8B-B14F-4D97-AF65-F5344CB8AC3E}">
        <p14:creationId xmlns:p14="http://schemas.microsoft.com/office/powerpoint/2010/main" xmlns="" val="30646804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lstStyle/>
          <a:p>
            <a:r>
              <a:rPr lang="ja-JP" altLang="en-US" dirty="0"/>
              <a:t>自宅避難で、携帯トイレを使うコツを紹介します。</a:t>
            </a:r>
            <a:endParaRPr lang="en-US" altLang="ja-JP" dirty="0"/>
          </a:p>
          <a:p>
            <a:endParaRPr lang="en-US" altLang="ja-JP" dirty="0"/>
          </a:p>
          <a:p>
            <a:r>
              <a:rPr lang="ja-JP" altLang="en-US" dirty="0"/>
              <a:t>大きめのポリ袋を準備し、便器にポリ袋を被せた後にトイレを設置します。</a:t>
            </a:r>
          </a:p>
          <a:p>
            <a:r>
              <a:rPr lang="ja-JP" altLang="en-US" dirty="0"/>
              <a:t>排泄後、携帯トイレだけを交換すれば、底面に汚水がつかず家の床は汚れません。</a:t>
            </a:r>
          </a:p>
          <a:p>
            <a:r>
              <a:rPr lang="ja-JP" altLang="en-US" dirty="0"/>
              <a:t>ポリ袋も併せて準備しておきましょう。</a:t>
            </a:r>
          </a:p>
        </p:txBody>
      </p:sp>
      <p:sp>
        <p:nvSpPr>
          <p:cNvPr id="7" name="スライド イメージ プレースホルダー 6">
            <a:extLst>
              <a:ext uri="{FF2B5EF4-FFF2-40B4-BE49-F238E27FC236}">
                <a16:creationId xmlns:a16="http://schemas.microsoft.com/office/drawing/2014/main" xmlns="" id="{98B2EC31-3079-4025-92E4-DA71249FCBF7}"/>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5E6E0DD8-FC66-471B-9C37-AA48D8457FBA}"/>
              </a:ext>
            </a:extLst>
          </p:cNvPr>
          <p:cNvSpPr>
            <a:spLocks noGrp="1"/>
          </p:cNvSpPr>
          <p:nvPr>
            <p:ph type="sldNum" sz="quarter" idx="10"/>
          </p:nvPr>
        </p:nvSpPr>
        <p:spPr/>
        <p:txBody>
          <a:bodyPr/>
          <a:lstStyle/>
          <a:p>
            <a:fld id="{3203188A-62C7-41F1-9B82-024B113E44D7}" type="slidenum">
              <a:rPr kumimoji="1" lang="ja-JP" altLang="en-US" smtClean="0"/>
              <a:pPr/>
              <a:t>47</a:t>
            </a:fld>
            <a:endParaRPr kumimoji="1" lang="ja-JP" altLang="en-US" dirty="0"/>
          </a:p>
        </p:txBody>
      </p:sp>
    </p:spTree>
    <p:extLst>
      <p:ext uri="{BB962C8B-B14F-4D97-AF65-F5344CB8AC3E}">
        <p14:creationId xmlns:p14="http://schemas.microsoft.com/office/powerpoint/2010/main" xmlns="" val="17811751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normAutofit/>
          </a:bodyPr>
          <a:lstStyle/>
          <a:p>
            <a:r>
              <a:rPr lang="ja-JP" altLang="en-US" dirty="0"/>
              <a:t>平均</a:t>
            </a:r>
            <a:r>
              <a:rPr lang="en-US" altLang="ja-JP" dirty="0"/>
              <a:t>1</a:t>
            </a:r>
            <a:r>
              <a:rPr lang="ja-JP" altLang="en-US" dirty="0"/>
              <a:t>人</a:t>
            </a:r>
            <a:r>
              <a:rPr lang="en-US" altLang="ja-JP" dirty="0"/>
              <a:t>1</a:t>
            </a:r>
            <a:r>
              <a:rPr lang="ja-JP" altLang="en-US" dirty="0"/>
              <a:t>日５～６回トイレにいきます。</a:t>
            </a:r>
            <a:r>
              <a:rPr lang="en-US" altLang="ja-JP" dirty="0"/>
              <a:t>1</a:t>
            </a:r>
            <a:r>
              <a:rPr lang="ja-JP" altLang="en-US" dirty="0"/>
              <a:t>回</a:t>
            </a:r>
            <a:r>
              <a:rPr lang="en-US" altLang="ja-JP" dirty="0"/>
              <a:t>1</a:t>
            </a:r>
            <a:r>
              <a:rPr lang="ja-JP" altLang="en-US" dirty="0"/>
              <a:t>枚の取り替えをおこなうと、単純に計算すると</a:t>
            </a:r>
            <a:r>
              <a:rPr lang="en-US" altLang="ja-JP" dirty="0"/>
              <a:t>5</a:t>
            </a:r>
            <a:r>
              <a:rPr lang="ja-JP" altLang="en-US" dirty="0"/>
              <a:t>回</a:t>
            </a:r>
            <a:r>
              <a:rPr lang="en-US" altLang="ja-JP" dirty="0"/>
              <a:t>×4</a:t>
            </a:r>
            <a:r>
              <a:rPr lang="ja-JP" altLang="en-US" dirty="0"/>
              <a:t>人</a:t>
            </a:r>
            <a:r>
              <a:rPr lang="en-US" altLang="ja-JP" dirty="0"/>
              <a:t>×7</a:t>
            </a:r>
            <a:r>
              <a:rPr lang="ja-JP" altLang="en-US" dirty="0"/>
              <a:t>日で</a:t>
            </a:r>
            <a:r>
              <a:rPr lang="en-US" altLang="ja-JP" dirty="0"/>
              <a:t>140</a:t>
            </a:r>
            <a:r>
              <a:rPr lang="ja-JP" altLang="en-US" dirty="0"/>
              <a:t>枚必要です。この量をそなえておくのはなかなか大変です。</a:t>
            </a:r>
            <a:endParaRPr lang="en-US" altLang="ja-JP" dirty="0"/>
          </a:p>
          <a:p>
            <a:r>
              <a:rPr lang="ja-JP" altLang="en-US" dirty="0"/>
              <a:t>サニタクリーンは約</a:t>
            </a:r>
            <a:r>
              <a:rPr lang="en-US" altLang="ja-JP" dirty="0"/>
              <a:t>3</a:t>
            </a:r>
            <a:r>
              <a:rPr lang="ja-JP" altLang="en-US" dirty="0"/>
              <a:t>回分のおしっこを吸収する能力はあるので、家族の中でおしっこは</a:t>
            </a:r>
            <a:r>
              <a:rPr lang="en-US" altLang="ja-JP" dirty="0"/>
              <a:t>3</a:t>
            </a:r>
            <a:r>
              <a:rPr lang="ja-JP" altLang="en-US" dirty="0"/>
              <a:t>回してから取りかえるというルールにすると、備えておく携帯トイレの量は、この計算で行くと合計</a:t>
            </a:r>
            <a:r>
              <a:rPr lang="en-US" altLang="ja-JP" dirty="0"/>
              <a:t>65</a:t>
            </a:r>
            <a:r>
              <a:rPr lang="ja-JP" altLang="en-US" dirty="0"/>
              <a:t>枚必要になります。</a:t>
            </a:r>
            <a:endParaRPr lang="en-US" altLang="ja-JP" dirty="0"/>
          </a:p>
          <a:p>
            <a:endParaRPr lang="en-US" altLang="ja-JP" dirty="0"/>
          </a:p>
          <a:p>
            <a:r>
              <a:rPr lang="ja-JP" altLang="en-US" dirty="0"/>
              <a:t>家族間のルールを決めて計算してみましょう。何枚持っているのか聞いてみましょう。</a:t>
            </a:r>
            <a:endParaRPr lang="en-US" altLang="ja-JP" dirty="0"/>
          </a:p>
          <a:p>
            <a:endParaRPr lang="en-US" altLang="ja-JP" dirty="0"/>
          </a:p>
          <a:p>
            <a:r>
              <a:rPr lang="ja-JP" altLang="en-US" dirty="0"/>
              <a:t>小さなお子さんは、紙おむつを用意しておく必要がありますが、家族の中でルールを決めておくとよいでしょう。</a:t>
            </a:r>
            <a:endParaRPr lang="en-US" altLang="ja-JP" dirty="0"/>
          </a:p>
          <a:p>
            <a:r>
              <a:rPr lang="ja-JP" altLang="en-US" dirty="0"/>
              <a:t>我慢は禁物であることも伝えましょう。</a:t>
            </a:r>
            <a:endParaRPr lang="en-US" altLang="ja-JP" dirty="0"/>
          </a:p>
          <a:p>
            <a:endParaRPr lang="en-US" altLang="ja-JP" dirty="0"/>
          </a:p>
          <a:p>
            <a:r>
              <a:rPr lang="ja-JP" altLang="en-US" dirty="0"/>
              <a:t>災害時は水道は止まります。上下水道の復旧日数は阪神・淡路大震災時には</a:t>
            </a:r>
            <a:r>
              <a:rPr lang="en-US" altLang="ja-JP" dirty="0"/>
              <a:t>90</a:t>
            </a:r>
            <a:r>
              <a:rPr lang="ja-JP" altLang="en-US" dirty="0"/>
              <a:t>日間かかりました。また、東日本大震災の液状化では</a:t>
            </a:r>
            <a:r>
              <a:rPr lang="en-US" altLang="ja-JP" dirty="0"/>
              <a:t>30</a:t>
            </a:r>
            <a:r>
              <a:rPr lang="ja-JP" altLang="en-US" dirty="0"/>
              <a:t>日間かかりました。</a:t>
            </a:r>
          </a:p>
        </p:txBody>
      </p:sp>
      <p:sp>
        <p:nvSpPr>
          <p:cNvPr id="7" name="スライド イメージ プレースホルダー 6">
            <a:extLst>
              <a:ext uri="{FF2B5EF4-FFF2-40B4-BE49-F238E27FC236}">
                <a16:creationId xmlns:a16="http://schemas.microsoft.com/office/drawing/2014/main" xmlns="" id="{4CBA1F7C-D916-4F4A-BAEF-511E5F4DE4E5}"/>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2FA792C2-7F43-451F-90F1-95BDFF61DCA6}"/>
              </a:ext>
            </a:extLst>
          </p:cNvPr>
          <p:cNvSpPr>
            <a:spLocks noGrp="1"/>
          </p:cNvSpPr>
          <p:nvPr>
            <p:ph type="sldNum" sz="quarter" idx="10"/>
          </p:nvPr>
        </p:nvSpPr>
        <p:spPr/>
        <p:txBody>
          <a:bodyPr/>
          <a:lstStyle/>
          <a:p>
            <a:fld id="{3203188A-62C7-41F1-9B82-024B113E44D7}" type="slidenum">
              <a:rPr kumimoji="1" lang="ja-JP" altLang="en-US" smtClean="0"/>
              <a:pPr/>
              <a:t>48</a:t>
            </a:fld>
            <a:endParaRPr kumimoji="1" lang="ja-JP" altLang="en-US" dirty="0"/>
          </a:p>
        </p:txBody>
      </p:sp>
    </p:spTree>
    <p:extLst>
      <p:ext uri="{BB962C8B-B14F-4D97-AF65-F5344CB8AC3E}">
        <p14:creationId xmlns:p14="http://schemas.microsoft.com/office/powerpoint/2010/main" xmlns="" val="7738508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lstStyle/>
          <a:p>
            <a:r>
              <a:rPr lang="ja-JP" altLang="en-US" dirty="0"/>
              <a:t>大きな袋は</a:t>
            </a:r>
            <a:r>
              <a:rPr lang="en-US" altLang="ja-JP" dirty="0"/>
              <a:t>150</a:t>
            </a:r>
            <a:r>
              <a:rPr lang="ja-JP" altLang="en-US" dirty="0"/>
              <a:t>枚ぐらいはあっても損しません。</a:t>
            </a:r>
            <a:endParaRPr lang="en-US" altLang="ja-JP" dirty="0"/>
          </a:p>
          <a:p>
            <a:endParaRPr lang="en-US" altLang="ja-JP" dirty="0"/>
          </a:p>
          <a:p>
            <a:r>
              <a:rPr lang="ja-JP" altLang="en-US" dirty="0"/>
              <a:t>次に、携帯トイレがないときのための身の回りの品で作るトイレの作り方を紹介します。</a:t>
            </a:r>
            <a:endParaRPr lang="en-US" altLang="ja-JP" dirty="0"/>
          </a:p>
          <a:p>
            <a:r>
              <a:rPr lang="ja-JP" altLang="en-US" dirty="0"/>
              <a:t>始めに、４５リットル程度の大きなポリ袋を便座に</a:t>
            </a:r>
            <a:r>
              <a:rPr lang="en-US" altLang="ja-JP" dirty="0"/>
              <a:t>2</a:t>
            </a:r>
            <a:r>
              <a:rPr lang="ja-JP" altLang="en-US" dirty="0"/>
              <a:t>重にかぶせます。</a:t>
            </a:r>
            <a:endParaRPr lang="en-US" altLang="ja-JP" dirty="0"/>
          </a:p>
          <a:p>
            <a:r>
              <a:rPr lang="ja-JP" altLang="en-US" dirty="0"/>
              <a:t>次に、くしゃくしゃにした新聞紙をポリ袋の中に敷き詰める。紙おむつでも大丈夫です。</a:t>
            </a:r>
            <a:endParaRPr lang="en-US" altLang="ja-JP" dirty="0"/>
          </a:p>
          <a:p>
            <a:r>
              <a:rPr lang="ja-JP" altLang="en-US" dirty="0"/>
              <a:t>そして、用を足した後、消臭スプレーや猫砂などの消臭効果のあるものをかけます。</a:t>
            </a:r>
            <a:endParaRPr lang="en-US" altLang="ja-JP" dirty="0"/>
          </a:p>
          <a:p>
            <a:r>
              <a:rPr lang="ja-JP" altLang="en-US" dirty="0"/>
              <a:t>最後に、内側のポリ袋を取り出し、空気を抜いて口を強くしばります。</a:t>
            </a:r>
            <a:endParaRPr lang="en-US" altLang="ja-JP" dirty="0"/>
          </a:p>
          <a:p>
            <a:r>
              <a:rPr lang="ja-JP" altLang="en-US" dirty="0"/>
              <a:t>大きなポリ袋や新聞紙を多めにストックしておきましょう。</a:t>
            </a:r>
          </a:p>
        </p:txBody>
      </p:sp>
      <p:sp>
        <p:nvSpPr>
          <p:cNvPr id="7" name="スライド イメージ プレースホルダー 6">
            <a:extLst>
              <a:ext uri="{FF2B5EF4-FFF2-40B4-BE49-F238E27FC236}">
                <a16:creationId xmlns:a16="http://schemas.microsoft.com/office/drawing/2014/main" xmlns="" id="{BF6D5368-3B0F-4B27-9A0F-60EC05B824D2}"/>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ACA5BA30-1D5A-493F-A9E1-E2BAABD51A02}"/>
              </a:ext>
            </a:extLst>
          </p:cNvPr>
          <p:cNvSpPr>
            <a:spLocks noGrp="1"/>
          </p:cNvSpPr>
          <p:nvPr>
            <p:ph type="sldNum" sz="quarter" idx="10"/>
          </p:nvPr>
        </p:nvSpPr>
        <p:spPr/>
        <p:txBody>
          <a:bodyPr/>
          <a:lstStyle/>
          <a:p>
            <a:fld id="{3203188A-62C7-41F1-9B82-024B113E44D7}" type="slidenum">
              <a:rPr kumimoji="1" lang="ja-JP" altLang="en-US" smtClean="0"/>
              <a:pPr/>
              <a:t>49</a:t>
            </a:fld>
            <a:endParaRPr kumimoji="1" lang="ja-JP" altLang="en-US" dirty="0"/>
          </a:p>
        </p:txBody>
      </p:sp>
    </p:spTree>
    <p:extLst>
      <p:ext uri="{BB962C8B-B14F-4D97-AF65-F5344CB8AC3E}">
        <p14:creationId xmlns:p14="http://schemas.microsoft.com/office/powerpoint/2010/main" xmlns="" val="1288940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lstStyle/>
          <a:p>
            <a:r>
              <a:rPr lang="ja-JP" altLang="en-US" dirty="0"/>
              <a:t>ここからは、防災グッズを暗記クイズで覚えてもらいます。</a:t>
            </a:r>
            <a:endParaRPr lang="en-US" altLang="ja-JP" dirty="0"/>
          </a:p>
          <a:p>
            <a:r>
              <a:rPr lang="ja-JP" altLang="en-US" dirty="0"/>
              <a:t>非常時に持ち出す防災グッズを、子育て世代の目線で</a:t>
            </a:r>
            <a:r>
              <a:rPr lang="en-US" altLang="ja-JP" dirty="0"/>
              <a:t>12</a:t>
            </a:r>
            <a:r>
              <a:rPr lang="ja-JP" altLang="en-US" dirty="0"/>
              <a:t>品選んでいます。</a:t>
            </a:r>
            <a:endParaRPr lang="en-US" altLang="ja-JP" dirty="0"/>
          </a:p>
          <a:p>
            <a:r>
              <a:rPr lang="ja-JP" altLang="en-US" dirty="0"/>
              <a:t>制限時間は、６０秒です。書くものを置いて、メモは取らずに、画面を見て覚えてください。</a:t>
            </a:r>
            <a:endParaRPr lang="en-US" altLang="ja-JP" dirty="0"/>
          </a:p>
          <a:p>
            <a:endParaRPr lang="en-US" altLang="ja-JP" dirty="0"/>
          </a:p>
          <a:p>
            <a:r>
              <a:rPr lang="ja-JP" altLang="en-US" dirty="0"/>
              <a:t>それでは始めます。</a:t>
            </a:r>
            <a:endParaRPr lang="en-US" altLang="ja-JP" dirty="0"/>
          </a:p>
          <a:p>
            <a:r>
              <a:rPr lang="en-US" altLang="ja-JP" dirty="0"/>
              <a:t>※</a:t>
            </a:r>
            <a:r>
              <a:rPr lang="ja-JP" altLang="en-US" dirty="0"/>
              <a:t>自分の時計で６０秒を図る。</a:t>
            </a:r>
            <a:r>
              <a:rPr lang="en-US" altLang="ja-JP" dirty="0"/>
              <a:t>30</a:t>
            </a:r>
            <a:r>
              <a:rPr lang="ja-JP" altLang="en-US" dirty="0"/>
              <a:t>秒、</a:t>
            </a:r>
            <a:r>
              <a:rPr lang="en-US" altLang="ja-JP" dirty="0"/>
              <a:t>20</a:t>
            </a:r>
            <a:r>
              <a:rPr lang="ja-JP" altLang="en-US" dirty="0"/>
              <a:t>秒、</a:t>
            </a:r>
            <a:r>
              <a:rPr lang="en-US" altLang="ja-JP" dirty="0"/>
              <a:t>10</a:t>
            </a:r>
            <a:r>
              <a:rPr lang="ja-JP" altLang="en-US" dirty="0"/>
              <a:t>秒、３秒前になったら、カウントダウンをする。</a:t>
            </a:r>
            <a:endParaRPr lang="en-US" altLang="ja-JP" dirty="0"/>
          </a:p>
        </p:txBody>
      </p:sp>
      <p:sp>
        <p:nvSpPr>
          <p:cNvPr id="7" name="スライド イメージ プレースホルダー 6">
            <a:extLst>
              <a:ext uri="{FF2B5EF4-FFF2-40B4-BE49-F238E27FC236}">
                <a16:creationId xmlns:a16="http://schemas.microsoft.com/office/drawing/2014/main" xmlns="" id="{BB56D3CC-FF26-4C80-99E7-5C58445177AD}"/>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2B888ABC-F709-42EF-9204-569DC6820553}"/>
              </a:ext>
            </a:extLst>
          </p:cNvPr>
          <p:cNvSpPr>
            <a:spLocks noGrp="1"/>
          </p:cNvSpPr>
          <p:nvPr>
            <p:ph type="sldNum" sz="quarter" idx="10"/>
          </p:nvPr>
        </p:nvSpPr>
        <p:spPr/>
        <p:txBody>
          <a:bodyPr/>
          <a:lstStyle/>
          <a:p>
            <a:fld id="{3203188A-62C7-41F1-9B82-024B113E44D7}" type="slidenum">
              <a:rPr kumimoji="1" lang="ja-JP" altLang="en-US" smtClean="0"/>
              <a:pPr/>
              <a:t>5</a:t>
            </a:fld>
            <a:endParaRPr kumimoji="1" lang="ja-JP" altLang="en-US" dirty="0"/>
          </a:p>
        </p:txBody>
      </p:sp>
    </p:spTree>
    <p:extLst>
      <p:ext uri="{BB962C8B-B14F-4D97-AF65-F5344CB8AC3E}">
        <p14:creationId xmlns:p14="http://schemas.microsoft.com/office/powerpoint/2010/main" xmlns="" val="26783155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lstStyle/>
          <a:p>
            <a:r>
              <a:rPr lang="ja-JP" altLang="en-US" dirty="0"/>
              <a:t>災害時に備えておくとよいトイレグッズを紹介します。</a:t>
            </a:r>
            <a:endParaRPr lang="en-US" altLang="ja-JP" dirty="0"/>
          </a:p>
          <a:p>
            <a:r>
              <a:rPr lang="ja-JP" altLang="en-US" dirty="0"/>
              <a:t>停電になった時のために</a:t>
            </a:r>
            <a:r>
              <a:rPr lang="en-US" altLang="ja-JP" dirty="0"/>
              <a:t>LED</a:t>
            </a:r>
            <a:r>
              <a:rPr lang="ja-JP" altLang="en-US" dirty="0"/>
              <a:t>ランタン、水が出ないときのための消毒液、除菌ウェットティッシュ、保管用密閉袋やおしりふき、先ほど紹介した新聞紙や消臭スプレーです。</a:t>
            </a:r>
            <a:endParaRPr lang="en-US" altLang="ja-JP" dirty="0"/>
          </a:p>
        </p:txBody>
      </p:sp>
      <p:sp>
        <p:nvSpPr>
          <p:cNvPr id="7" name="スライド イメージ プレースホルダー 6">
            <a:extLst>
              <a:ext uri="{FF2B5EF4-FFF2-40B4-BE49-F238E27FC236}">
                <a16:creationId xmlns:a16="http://schemas.microsoft.com/office/drawing/2014/main" xmlns="" id="{AD9DC2DD-D9A6-4820-9745-B2C39D0CE8DB}"/>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1B55C69C-3B0D-4D24-869E-72AF61A668C9}"/>
              </a:ext>
            </a:extLst>
          </p:cNvPr>
          <p:cNvSpPr>
            <a:spLocks noGrp="1"/>
          </p:cNvSpPr>
          <p:nvPr>
            <p:ph type="sldNum" sz="quarter" idx="10"/>
          </p:nvPr>
        </p:nvSpPr>
        <p:spPr/>
        <p:txBody>
          <a:bodyPr/>
          <a:lstStyle/>
          <a:p>
            <a:fld id="{3203188A-62C7-41F1-9B82-024B113E44D7}" type="slidenum">
              <a:rPr kumimoji="1" lang="ja-JP" altLang="en-US" smtClean="0"/>
              <a:pPr/>
              <a:t>50</a:t>
            </a:fld>
            <a:endParaRPr kumimoji="1" lang="ja-JP" altLang="en-US" dirty="0"/>
          </a:p>
        </p:txBody>
      </p:sp>
    </p:spTree>
    <p:extLst>
      <p:ext uri="{BB962C8B-B14F-4D97-AF65-F5344CB8AC3E}">
        <p14:creationId xmlns:p14="http://schemas.microsoft.com/office/powerpoint/2010/main" xmlns="" val="41331791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ノート プレースホルダー 12">
            <a:extLst>
              <a:ext uri="{FF2B5EF4-FFF2-40B4-BE49-F238E27FC236}">
                <a16:creationId xmlns:a16="http://schemas.microsoft.com/office/drawing/2014/main" xmlns="" id="{A78C7B1C-F54A-446C-8D64-13432B8987EB}"/>
              </a:ext>
            </a:extLst>
          </p:cNvPr>
          <p:cNvSpPr>
            <a:spLocks noGrp="1"/>
          </p:cNvSpPr>
          <p:nvPr>
            <p:ph type="body" idx="1"/>
          </p:nvPr>
        </p:nvSpPr>
        <p:spPr/>
        <p:txBody>
          <a:bodyPr/>
          <a:lstStyle/>
          <a:p>
            <a:r>
              <a:rPr lang="ja-JP" altLang="en-US" dirty="0"/>
              <a:t>容器は必ず用意しましょう。</a:t>
            </a:r>
            <a:endParaRPr lang="en-US" altLang="ja-JP" dirty="0"/>
          </a:p>
          <a:p>
            <a:endParaRPr lang="en-US" altLang="ja-JP" dirty="0"/>
          </a:p>
          <a:p>
            <a:r>
              <a:rPr lang="ja-JP" altLang="en-US" dirty="0"/>
              <a:t>トイレについては、大規模災害の場合、ゴミの収集がすぐには始まらない可能性があります。</a:t>
            </a:r>
          </a:p>
          <a:p>
            <a:r>
              <a:rPr lang="ja-JP" altLang="en-US" dirty="0"/>
              <a:t>そのため、使用済みの携帯トイレをしばらく保管する必要があります。</a:t>
            </a:r>
          </a:p>
          <a:p>
            <a:r>
              <a:rPr lang="ja-JP" altLang="en-US" dirty="0"/>
              <a:t>匂いが漏れないようにするために、スライドに示したような「密閉できる容器」を準備しておきましょう。</a:t>
            </a:r>
          </a:p>
          <a:p>
            <a:r>
              <a:rPr lang="ja-JP" altLang="en-US" dirty="0"/>
              <a:t>最終的には、市町村のゴミ収集方法にしたがって処理しましょう。</a:t>
            </a:r>
          </a:p>
          <a:p>
            <a:r>
              <a:rPr lang="ja-JP" altLang="en-US" dirty="0"/>
              <a:t>（自治体によっては収集する車が違うことがあるため、他の可燃ゴミとは分けて保管しておきましょう）。</a:t>
            </a:r>
            <a:endParaRPr lang="en-US" altLang="ja-JP" dirty="0"/>
          </a:p>
          <a:p>
            <a:endParaRPr lang="en-US" altLang="ja-JP" dirty="0"/>
          </a:p>
          <a:p>
            <a:r>
              <a:rPr lang="en-US" altLang="ja-JP" dirty="0"/>
              <a:t>※</a:t>
            </a:r>
            <a:r>
              <a:rPr lang="ja-JP" altLang="en-US" dirty="0"/>
              <a:t>（時間に余裕があれば）動画　</a:t>
            </a:r>
            <a:r>
              <a:rPr lang="en-US" altLang="ja-JP" dirty="0"/>
              <a:t>NHK</a:t>
            </a:r>
            <a:r>
              <a:rPr lang="ja-JP" altLang="en-US" dirty="0"/>
              <a:t>「つくってまもろう」 “水のいらないトイレをつくろう</a:t>
            </a:r>
            <a:r>
              <a:rPr lang="ja-JP" altLang="en-US" dirty="0" smtClean="0"/>
              <a:t>”</a:t>
            </a:r>
            <a:endParaRPr lang="en-US" altLang="ja-JP" dirty="0" smtClean="0"/>
          </a:p>
          <a:p>
            <a:r>
              <a:rPr lang="en-GB" altLang="ja-JP" dirty="0" smtClean="0"/>
              <a:t>https://www3.nhk.or.jp/news/contents/bousai_tips/cont16.html</a:t>
            </a:r>
            <a:r>
              <a:rPr lang="ja-JP" altLang="en-US" dirty="0" smtClean="0"/>
              <a:t>を</a:t>
            </a:r>
            <a:r>
              <a:rPr lang="ja-JP" altLang="en-US" dirty="0"/>
              <a:t>紹介。</a:t>
            </a:r>
          </a:p>
          <a:p>
            <a:endParaRPr lang="en-US" altLang="ja-JP" dirty="0"/>
          </a:p>
          <a:p>
            <a:endParaRPr lang="ja-JP" altLang="en-US" dirty="0"/>
          </a:p>
        </p:txBody>
      </p:sp>
      <p:sp>
        <p:nvSpPr>
          <p:cNvPr id="21" name="スライド イメージ プレースホルダー 20">
            <a:extLst>
              <a:ext uri="{FF2B5EF4-FFF2-40B4-BE49-F238E27FC236}">
                <a16:creationId xmlns:a16="http://schemas.microsoft.com/office/drawing/2014/main" xmlns="" id="{1BB98F8D-7CE1-4233-99CD-48DF0298472E}"/>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639C79F0-206D-4FCD-A014-87A989B10DC6}"/>
              </a:ext>
            </a:extLst>
          </p:cNvPr>
          <p:cNvSpPr>
            <a:spLocks noGrp="1"/>
          </p:cNvSpPr>
          <p:nvPr>
            <p:ph type="sldNum" sz="quarter" idx="10"/>
          </p:nvPr>
        </p:nvSpPr>
        <p:spPr/>
        <p:txBody>
          <a:bodyPr/>
          <a:lstStyle/>
          <a:p>
            <a:fld id="{3203188A-62C7-41F1-9B82-024B113E44D7}" type="slidenum">
              <a:rPr kumimoji="1" lang="ja-JP" altLang="en-US" smtClean="0"/>
              <a:pPr/>
              <a:t>51</a:t>
            </a:fld>
            <a:endParaRPr kumimoji="1" lang="ja-JP" altLang="en-US" dirty="0"/>
          </a:p>
        </p:txBody>
      </p:sp>
    </p:spTree>
    <p:extLst>
      <p:ext uri="{BB962C8B-B14F-4D97-AF65-F5344CB8AC3E}">
        <p14:creationId xmlns:p14="http://schemas.microsoft.com/office/powerpoint/2010/main" xmlns="" val="33535918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lstStyle/>
          <a:p>
            <a:r>
              <a:rPr lang="ja-JP" altLang="en-US" dirty="0"/>
              <a:t>そのほか、自宅避難グッズであると役立つグッズを紹介します。</a:t>
            </a:r>
            <a:endParaRPr lang="en-US" altLang="ja-JP" dirty="0"/>
          </a:p>
          <a:p>
            <a:endParaRPr lang="en-US" altLang="ja-JP" dirty="0"/>
          </a:p>
          <a:p>
            <a:r>
              <a:rPr lang="ja-JP" altLang="en-US" dirty="0"/>
              <a:t>カセットコンロとカセットボンベです。</a:t>
            </a:r>
            <a:endParaRPr lang="en-US" altLang="ja-JP" dirty="0"/>
          </a:p>
          <a:p>
            <a:r>
              <a:rPr lang="ja-JP" altLang="en-US" dirty="0"/>
              <a:t>冬には鍋などでよく活用されますが、普段から準備しておくと災害時にも温かい食事をとることができます。</a:t>
            </a:r>
            <a:endParaRPr lang="en-US" altLang="ja-JP" dirty="0"/>
          </a:p>
          <a:p>
            <a:r>
              <a:rPr lang="ja-JP" altLang="en-US" dirty="0"/>
              <a:t>被災生活に備えて、ボンベも併せて用意しましょう。</a:t>
            </a:r>
            <a:endParaRPr lang="en-US" altLang="ja-JP" dirty="0"/>
          </a:p>
          <a:p>
            <a:endParaRPr lang="en-US" altLang="ja-JP" dirty="0"/>
          </a:p>
          <a:p>
            <a:r>
              <a:rPr lang="ja-JP" altLang="en-US" dirty="0"/>
              <a:t>被災者の声の本音として、本当は温かくて美味しいものが食べたかった。冷たい食べ物ばかりで元気がなかなか出なかったという声がありました。</a:t>
            </a:r>
            <a:endParaRPr lang="en-US" altLang="ja-JP" dirty="0"/>
          </a:p>
        </p:txBody>
      </p:sp>
      <p:sp>
        <p:nvSpPr>
          <p:cNvPr id="7" name="スライド イメージ プレースホルダー 6">
            <a:extLst>
              <a:ext uri="{FF2B5EF4-FFF2-40B4-BE49-F238E27FC236}">
                <a16:creationId xmlns:a16="http://schemas.microsoft.com/office/drawing/2014/main" xmlns="" id="{E55B6356-73D5-4C00-9489-BB8806EEE994}"/>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2E3FD441-9C5E-443A-B9E5-7BCF15C79920}"/>
              </a:ext>
            </a:extLst>
          </p:cNvPr>
          <p:cNvSpPr>
            <a:spLocks noGrp="1"/>
          </p:cNvSpPr>
          <p:nvPr>
            <p:ph type="sldNum" sz="quarter" idx="10"/>
          </p:nvPr>
        </p:nvSpPr>
        <p:spPr/>
        <p:txBody>
          <a:bodyPr/>
          <a:lstStyle/>
          <a:p>
            <a:fld id="{3203188A-62C7-41F1-9B82-024B113E44D7}" type="slidenum">
              <a:rPr kumimoji="1" lang="ja-JP" altLang="en-US" smtClean="0"/>
              <a:pPr/>
              <a:t>52</a:t>
            </a:fld>
            <a:endParaRPr kumimoji="1" lang="ja-JP" altLang="en-US" dirty="0"/>
          </a:p>
        </p:txBody>
      </p:sp>
    </p:spTree>
    <p:extLst>
      <p:ext uri="{BB962C8B-B14F-4D97-AF65-F5344CB8AC3E}">
        <p14:creationId xmlns:p14="http://schemas.microsoft.com/office/powerpoint/2010/main" xmlns="" val="4822915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カセットボンベは、</a:t>
            </a:r>
            <a:r>
              <a:rPr lang="en-US" altLang="ja-JP" dirty="0"/>
              <a:t>1</a:t>
            </a:r>
            <a:r>
              <a:rPr lang="ja-JP" altLang="en-US" dirty="0"/>
              <a:t>本で約</a:t>
            </a:r>
            <a:r>
              <a:rPr lang="en-US" altLang="ja-JP" dirty="0"/>
              <a:t>60</a:t>
            </a:r>
            <a:r>
              <a:rPr lang="ja-JP" altLang="en-US" dirty="0"/>
              <a:t>分使用可能です。</a:t>
            </a:r>
            <a:endParaRPr lang="en-US" altLang="ja-JP" dirty="0"/>
          </a:p>
          <a:p>
            <a:r>
              <a:rPr lang="ja-JP" altLang="en-US" dirty="0"/>
              <a:t>被災生活においては、</a:t>
            </a:r>
            <a:r>
              <a:rPr lang="en-US" altLang="ja-JP" dirty="0"/>
              <a:t>1</a:t>
            </a:r>
            <a:r>
              <a:rPr lang="ja-JP" altLang="en-US" dirty="0"/>
              <a:t>日</a:t>
            </a:r>
            <a:r>
              <a:rPr lang="en-US" altLang="ja-JP" dirty="0"/>
              <a:t>30</a:t>
            </a:r>
            <a:r>
              <a:rPr lang="ja-JP" altLang="en-US" dirty="0"/>
              <a:t>分～</a:t>
            </a:r>
            <a:r>
              <a:rPr lang="en-US" altLang="ja-JP" dirty="0"/>
              <a:t>45</a:t>
            </a:r>
            <a:r>
              <a:rPr lang="ja-JP" altLang="en-US" dirty="0"/>
              <a:t>分の使用で、</a:t>
            </a:r>
            <a:r>
              <a:rPr lang="en-US" altLang="ja-JP" dirty="0"/>
              <a:t>1</a:t>
            </a:r>
            <a:r>
              <a:rPr lang="ja-JP" altLang="en-US" dirty="0"/>
              <a:t>か月で</a:t>
            </a:r>
            <a:r>
              <a:rPr lang="en-US" altLang="ja-JP" dirty="0"/>
              <a:t>15</a:t>
            </a:r>
            <a:r>
              <a:rPr lang="ja-JP" altLang="en-US" dirty="0"/>
              <a:t>～</a:t>
            </a:r>
            <a:r>
              <a:rPr lang="en-US" altLang="ja-JP" dirty="0"/>
              <a:t>20</a:t>
            </a:r>
            <a:r>
              <a:rPr lang="ja-JP" altLang="en-US" dirty="0"/>
              <a:t>本使用します。</a:t>
            </a:r>
            <a:endParaRPr lang="en-US" altLang="ja-JP" dirty="0"/>
          </a:p>
          <a:p>
            <a:r>
              <a:rPr lang="ja-JP" altLang="en-US" dirty="0"/>
              <a:t>フリーズドライ用にお湯を沸かしたり、カレーを湯煎したり、することができます。</a:t>
            </a:r>
            <a:endParaRPr lang="en-US" altLang="ja-JP" dirty="0"/>
          </a:p>
          <a:p>
            <a:endParaRPr lang="en-US" altLang="ja-JP" dirty="0"/>
          </a:p>
          <a:p>
            <a:r>
              <a:rPr lang="ja-JP" altLang="en-US" dirty="0"/>
              <a:t>避難生活でガスは</a:t>
            </a:r>
            <a:r>
              <a:rPr lang="en-US" altLang="ja-JP" dirty="0"/>
              <a:t>1</a:t>
            </a:r>
            <a:r>
              <a:rPr lang="ja-JP" altLang="en-US" dirty="0"/>
              <a:t>カ月止まる事が予想されます。</a:t>
            </a:r>
            <a:endParaRPr lang="en-US" altLang="ja-JP" dirty="0"/>
          </a:p>
          <a:p>
            <a:endParaRPr lang="en-US" altLang="ja-JP" dirty="0"/>
          </a:p>
          <a:p>
            <a:r>
              <a:rPr lang="en-US" altLang="ja-JP" dirty="0"/>
              <a:t>※</a:t>
            </a:r>
            <a:r>
              <a:rPr lang="ja-JP" altLang="en-US" dirty="0"/>
              <a:t>本数を伝えるより、ボンベは“</a:t>
            </a:r>
            <a:r>
              <a:rPr lang="en-US" altLang="ja-JP" dirty="0"/>
              <a:t>5</a:t>
            </a:r>
            <a:r>
              <a:rPr lang="ja-JP" altLang="en-US" dirty="0"/>
              <a:t>パック”や水は</a:t>
            </a:r>
            <a:r>
              <a:rPr lang="en-US" altLang="ja-JP" dirty="0"/>
              <a:t>2</a:t>
            </a:r>
            <a:r>
              <a:rPr lang="ja-JP" altLang="en-US" dirty="0"/>
              <a:t>リットル入りの箱が“</a:t>
            </a:r>
            <a:r>
              <a:rPr lang="en-US" altLang="ja-JP" dirty="0"/>
              <a:t>5</a:t>
            </a:r>
            <a:r>
              <a:rPr lang="ja-JP" altLang="en-US" dirty="0"/>
              <a:t>箱”必要と伝えた方がよいでしょう。</a:t>
            </a:r>
            <a:endParaRPr lang="en-US" altLang="ja-JP" dirty="0"/>
          </a:p>
          <a:p>
            <a:endParaRPr lang="ja-JP" altLang="en-US" dirty="0"/>
          </a:p>
        </p:txBody>
      </p:sp>
      <p:sp>
        <p:nvSpPr>
          <p:cNvPr id="7" name="スライド イメージ プレースホルダー 6">
            <a:extLst>
              <a:ext uri="{FF2B5EF4-FFF2-40B4-BE49-F238E27FC236}">
                <a16:creationId xmlns:a16="http://schemas.microsoft.com/office/drawing/2014/main" xmlns="" id="{EF01AE76-D53A-47D0-A205-BF9FF7A22834}"/>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CCEE9491-3AE5-42E5-9CC3-6A04FFB6491E}"/>
              </a:ext>
            </a:extLst>
          </p:cNvPr>
          <p:cNvSpPr>
            <a:spLocks noGrp="1"/>
          </p:cNvSpPr>
          <p:nvPr>
            <p:ph type="sldNum" sz="quarter" idx="10"/>
          </p:nvPr>
        </p:nvSpPr>
        <p:spPr/>
        <p:txBody>
          <a:bodyPr/>
          <a:lstStyle/>
          <a:p>
            <a:fld id="{3203188A-62C7-41F1-9B82-024B113E44D7}" type="slidenum">
              <a:rPr kumimoji="1" lang="ja-JP" altLang="en-US" smtClean="0"/>
              <a:pPr/>
              <a:t>53</a:t>
            </a:fld>
            <a:endParaRPr kumimoji="1" lang="ja-JP" altLang="en-US" dirty="0"/>
          </a:p>
        </p:txBody>
      </p:sp>
    </p:spTree>
    <p:extLst>
      <p:ext uri="{BB962C8B-B14F-4D97-AF65-F5344CB8AC3E}">
        <p14:creationId xmlns:p14="http://schemas.microsoft.com/office/powerpoint/2010/main" xmlns="" val="31900260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次にご紹介するのは、置くだけのランタン型ライトが便利です。</a:t>
            </a:r>
            <a:endParaRPr lang="en-US" altLang="ja-JP" dirty="0"/>
          </a:p>
          <a:p>
            <a:r>
              <a:rPr lang="ja-JP" altLang="en-US" dirty="0"/>
              <a:t>空間照明として部屋全体を照らし、火事の危険がありません。</a:t>
            </a:r>
            <a:endParaRPr lang="en-US" altLang="ja-JP" dirty="0"/>
          </a:p>
          <a:p>
            <a:endParaRPr lang="en-US" altLang="ja-JP" dirty="0"/>
          </a:p>
        </p:txBody>
      </p:sp>
      <p:sp>
        <p:nvSpPr>
          <p:cNvPr id="7" name="スライド イメージ プレースホルダー 6">
            <a:extLst>
              <a:ext uri="{FF2B5EF4-FFF2-40B4-BE49-F238E27FC236}">
                <a16:creationId xmlns:a16="http://schemas.microsoft.com/office/drawing/2014/main" xmlns="" id="{68E62DDC-90AD-4944-AEBF-701AE05A7E3E}"/>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7D65EFE4-E752-448F-8EBD-EB74B715A8B8}"/>
              </a:ext>
            </a:extLst>
          </p:cNvPr>
          <p:cNvSpPr>
            <a:spLocks noGrp="1"/>
          </p:cNvSpPr>
          <p:nvPr>
            <p:ph type="sldNum" sz="quarter" idx="10"/>
          </p:nvPr>
        </p:nvSpPr>
        <p:spPr/>
        <p:txBody>
          <a:bodyPr/>
          <a:lstStyle/>
          <a:p>
            <a:fld id="{3203188A-62C7-41F1-9B82-024B113E44D7}" type="slidenum">
              <a:rPr kumimoji="1" lang="ja-JP" altLang="en-US" smtClean="0"/>
              <a:pPr/>
              <a:t>54</a:t>
            </a:fld>
            <a:endParaRPr kumimoji="1" lang="ja-JP" altLang="en-US" dirty="0"/>
          </a:p>
        </p:txBody>
      </p:sp>
    </p:spTree>
    <p:extLst>
      <p:ext uri="{BB962C8B-B14F-4D97-AF65-F5344CB8AC3E}">
        <p14:creationId xmlns:p14="http://schemas.microsoft.com/office/powerpoint/2010/main" xmlns="" val="33436878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1" name="Rectangle 3"/>
          <p:cNvSpPr>
            <a:spLocks noGrp="1"/>
          </p:cNvSpPr>
          <p:nvPr>
            <p:ph type="body" idx="1"/>
          </p:nvPr>
        </p:nvSpPr>
        <p:spPr/>
        <p:txBody>
          <a:bodyPr/>
          <a:lstStyle/>
          <a:p>
            <a:r>
              <a:rPr lang="en-US" altLang="ja-JP" dirty="0"/>
              <a:t>LED</a:t>
            </a:r>
            <a:r>
              <a:rPr lang="ja-JP" altLang="en-US" dirty="0"/>
              <a:t>ランタンは、リビング、キッチン、トイレと最低</a:t>
            </a:r>
            <a:r>
              <a:rPr lang="en-US" altLang="ja-JP" dirty="0"/>
              <a:t>3</a:t>
            </a:r>
            <a:r>
              <a:rPr lang="ja-JP" altLang="en-US" dirty="0"/>
              <a:t>個は必要です。</a:t>
            </a:r>
            <a:endParaRPr lang="en-US" altLang="ja-JP" dirty="0"/>
          </a:p>
          <a:p>
            <a:endParaRPr lang="en-US" altLang="ja-JP" dirty="0"/>
          </a:p>
          <a:p>
            <a:r>
              <a:rPr lang="ja-JP" altLang="en-US" dirty="0"/>
              <a:t>兼用はできないのかという質問がありますが、みんながリビングにいるときに</a:t>
            </a:r>
            <a:r>
              <a:rPr lang="en-US" altLang="ja-JP" dirty="0"/>
              <a:t>1</a:t>
            </a:r>
            <a:r>
              <a:rPr lang="ja-JP" altLang="en-US" dirty="0"/>
              <a:t>台あれば、トイレに行くと部屋が暗くなるので、</a:t>
            </a:r>
            <a:r>
              <a:rPr lang="en-US" altLang="ja-JP" dirty="0"/>
              <a:t>3</a:t>
            </a:r>
            <a:r>
              <a:rPr lang="ja-JP" altLang="en-US" dirty="0"/>
              <a:t>個必要と紹介しています。</a:t>
            </a:r>
            <a:endParaRPr lang="en-US" altLang="ja-JP" dirty="0"/>
          </a:p>
          <a:p>
            <a:endParaRPr lang="en-US" altLang="ja-JP" dirty="0"/>
          </a:p>
          <a:p>
            <a:r>
              <a:rPr lang="en-US" altLang="ja-JP" dirty="0"/>
              <a:t>※</a:t>
            </a:r>
            <a:r>
              <a:rPr lang="ja-JP" altLang="en-US" dirty="0"/>
              <a:t>（時間に余裕があれば）動画　</a:t>
            </a:r>
            <a:r>
              <a:rPr lang="en-US" altLang="ja-JP" dirty="0"/>
              <a:t>NHK</a:t>
            </a:r>
            <a:r>
              <a:rPr lang="ja-JP" altLang="en-US" dirty="0"/>
              <a:t>「つくってまもろう」 “ペットボトルで照明をつくろう”</a:t>
            </a:r>
            <a:r>
              <a:rPr lang="en-US" altLang="ja-JP" dirty="0"/>
              <a:t> https://www3.nhk.or.jp/news/contents/bousai_tips/cont20.html</a:t>
            </a:r>
            <a:r>
              <a:rPr lang="ja-JP" altLang="en-US" dirty="0"/>
              <a:t>を紹介。</a:t>
            </a:r>
          </a:p>
        </p:txBody>
      </p:sp>
      <p:sp>
        <p:nvSpPr>
          <p:cNvPr id="3" name="スライド イメージ プレースホルダー 2">
            <a:extLst>
              <a:ext uri="{FF2B5EF4-FFF2-40B4-BE49-F238E27FC236}">
                <a16:creationId xmlns:a16="http://schemas.microsoft.com/office/drawing/2014/main" xmlns="" id="{EECD9CD6-1759-4BD5-BB09-7C7278174763}"/>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DBC30FCC-F2F6-43E2-AFA8-A65A40E1BB35}"/>
              </a:ext>
            </a:extLst>
          </p:cNvPr>
          <p:cNvSpPr>
            <a:spLocks noGrp="1"/>
          </p:cNvSpPr>
          <p:nvPr>
            <p:ph type="sldNum" sz="quarter" idx="10"/>
          </p:nvPr>
        </p:nvSpPr>
        <p:spPr/>
        <p:txBody>
          <a:bodyPr/>
          <a:lstStyle/>
          <a:p>
            <a:fld id="{3203188A-62C7-41F1-9B82-024B113E44D7}" type="slidenum">
              <a:rPr kumimoji="1" lang="ja-JP" altLang="en-US" smtClean="0"/>
              <a:pPr/>
              <a:t>55</a:t>
            </a:fld>
            <a:endParaRPr kumimoji="1" lang="ja-JP" altLang="en-US" dirty="0"/>
          </a:p>
        </p:txBody>
      </p:sp>
    </p:spTree>
    <p:extLst>
      <p:ext uri="{BB962C8B-B14F-4D97-AF65-F5344CB8AC3E}">
        <p14:creationId xmlns:p14="http://schemas.microsoft.com/office/powerpoint/2010/main" xmlns="" val="3214450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LED</a:t>
            </a:r>
            <a:r>
              <a:rPr lang="ja-JP" altLang="en-US" dirty="0"/>
              <a:t>ランタンのおすすめ商品は、ジェントスのエクスプローラープロフェッショナルです</a:t>
            </a:r>
            <a:r>
              <a:rPr lang="ja-JP" altLang="en-US" dirty="0" smtClean="0"/>
              <a:t>。</a:t>
            </a:r>
            <a:endParaRPr lang="en-US" altLang="ja-JP" dirty="0" smtClean="0"/>
          </a:p>
          <a:p>
            <a:endParaRPr lang="en-US" altLang="ja-JP" dirty="0" smtClean="0"/>
          </a:p>
          <a:p>
            <a:r>
              <a:rPr lang="ja-JP" altLang="en-US" dirty="0" smtClean="0"/>
              <a:t>空間証明としてキャンプ用品が活躍します。また乾電池も併せて準備しましょう。</a:t>
            </a:r>
            <a:endParaRPr lang="en-US" altLang="ja-JP" dirty="0"/>
          </a:p>
          <a:p>
            <a:endParaRPr lang="ja-JP" altLang="en-US" dirty="0"/>
          </a:p>
        </p:txBody>
      </p:sp>
      <p:sp>
        <p:nvSpPr>
          <p:cNvPr id="7" name="スライド イメージ プレースホルダー 6">
            <a:extLst>
              <a:ext uri="{FF2B5EF4-FFF2-40B4-BE49-F238E27FC236}">
                <a16:creationId xmlns:a16="http://schemas.microsoft.com/office/drawing/2014/main" xmlns="" id="{6446293F-E452-4CEF-B88B-A1787F21A6D4}"/>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5C5ECDE4-734E-4843-9F30-E918EE7038DA}"/>
              </a:ext>
            </a:extLst>
          </p:cNvPr>
          <p:cNvSpPr>
            <a:spLocks noGrp="1"/>
          </p:cNvSpPr>
          <p:nvPr>
            <p:ph type="sldNum" sz="quarter" idx="10"/>
          </p:nvPr>
        </p:nvSpPr>
        <p:spPr/>
        <p:txBody>
          <a:bodyPr/>
          <a:lstStyle/>
          <a:p>
            <a:fld id="{3203188A-62C7-41F1-9B82-024B113E44D7}" type="slidenum">
              <a:rPr kumimoji="1" lang="ja-JP" altLang="en-US" smtClean="0"/>
              <a:pPr/>
              <a:t>56</a:t>
            </a:fld>
            <a:endParaRPr kumimoji="1" lang="ja-JP" altLang="en-US" dirty="0"/>
          </a:p>
        </p:txBody>
      </p:sp>
    </p:spTree>
    <p:extLst>
      <p:ext uri="{BB962C8B-B14F-4D97-AF65-F5344CB8AC3E}">
        <p14:creationId xmlns:p14="http://schemas.microsoft.com/office/powerpoint/2010/main" xmlns="" val="22235562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lstStyle/>
          <a:p>
            <a:r>
              <a:rPr lang="ja-JP" altLang="en-US" dirty="0"/>
              <a:t>次に、紹介するのは、ポリ袋の多様性です。</a:t>
            </a:r>
            <a:endParaRPr lang="en-US" altLang="ja-JP" dirty="0"/>
          </a:p>
          <a:p>
            <a:r>
              <a:rPr lang="ja-JP" altLang="en-US" dirty="0"/>
              <a:t>大小サイズ様々ですが、調理や水の運搬など多用途に使用できます。</a:t>
            </a:r>
          </a:p>
        </p:txBody>
      </p:sp>
      <p:sp>
        <p:nvSpPr>
          <p:cNvPr id="7" name="スライド イメージ プレースホルダー 6">
            <a:extLst>
              <a:ext uri="{FF2B5EF4-FFF2-40B4-BE49-F238E27FC236}">
                <a16:creationId xmlns:a16="http://schemas.microsoft.com/office/drawing/2014/main" xmlns="" id="{2109DA22-C563-4623-B23A-BC75682F53E1}"/>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54A43E6D-3933-4B95-B356-CDE4A9E72FF4}"/>
              </a:ext>
            </a:extLst>
          </p:cNvPr>
          <p:cNvSpPr>
            <a:spLocks noGrp="1"/>
          </p:cNvSpPr>
          <p:nvPr>
            <p:ph type="sldNum" sz="quarter" idx="10"/>
          </p:nvPr>
        </p:nvSpPr>
        <p:spPr/>
        <p:txBody>
          <a:bodyPr/>
          <a:lstStyle/>
          <a:p>
            <a:fld id="{3203188A-62C7-41F1-9B82-024B113E44D7}" type="slidenum">
              <a:rPr kumimoji="1" lang="ja-JP" altLang="en-US" smtClean="0"/>
              <a:pPr/>
              <a:t>57</a:t>
            </a:fld>
            <a:endParaRPr kumimoji="1" lang="ja-JP" altLang="en-US" dirty="0"/>
          </a:p>
        </p:txBody>
      </p:sp>
    </p:spTree>
    <p:extLst>
      <p:ext uri="{BB962C8B-B14F-4D97-AF65-F5344CB8AC3E}">
        <p14:creationId xmlns:p14="http://schemas.microsoft.com/office/powerpoint/2010/main" xmlns="" val="38977664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1" name="ノート プレースホルダ 2">
            <a:extLst>
              <a:ext uri="{FF2B5EF4-FFF2-40B4-BE49-F238E27FC236}">
                <a16:creationId xmlns:a16="http://schemas.microsoft.com/office/drawing/2014/main" xmlns="" id="{9BF10AC4-3D16-48DE-BE8B-16445F552D89}"/>
              </a:ext>
            </a:extLst>
          </p:cNvPr>
          <p:cNvSpPr>
            <a:spLocks noGrp="1"/>
          </p:cNvSpPr>
          <p:nvPr>
            <p:ph type="body" idx="1"/>
          </p:nvPr>
        </p:nvSpPr>
        <p:spPr>
          <a:xfrm>
            <a:off x="329405" y="3910924"/>
            <a:ext cx="6466095" cy="5789130"/>
          </a:xfrm>
        </p:spPr>
        <p:txBody>
          <a:bodyPr>
            <a:normAutofit fontScale="70000" lnSpcReduction="20000"/>
          </a:bodyPr>
          <a:lstStyle/>
          <a:p>
            <a:r>
              <a:rPr lang="ja-JP" altLang="en-US" dirty="0"/>
              <a:t>ゴミ袋サイズの</a:t>
            </a:r>
            <a:r>
              <a:rPr lang="en-US" altLang="ja-JP" dirty="0"/>
              <a:t>30</a:t>
            </a:r>
            <a:r>
              <a:rPr lang="ja-JP" altLang="en-US" dirty="0"/>
              <a:t>リットル、</a:t>
            </a:r>
            <a:r>
              <a:rPr lang="en-US" altLang="ja-JP" dirty="0"/>
              <a:t>45</a:t>
            </a:r>
            <a:r>
              <a:rPr lang="ja-JP" altLang="en-US" dirty="0"/>
              <a:t>リットルといったポリ袋は水を運ぶのに有効です。</a:t>
            </a:r>
            <a:endParaRPr lang="en-US" altLang="ja-JP" dirty="0"/>
          </a:p>
          <a:p>
            <a:r>
              <a:rPr lang="ja-JP" altLang="en-US" dirty="0"/>
              <a:t>東北・福島の被災地では、給水車が来たにも関わらず、容器がなくて水がもらえなかったというケースもあります。</a:t>
            </a:r>
            <a:endParaRPr lang="en-US" altLang="ja-JP" dirty="0"/>
          </a:p>
          <a:p>
            <a:endParaRPr lang="en-US" altLang="ja-JP" dirty="0"/>
          </a:p>
          <a:p>
            <a:r>
              <a:rPr lang="ja-JP" altLang="en-US" dirty="0"/>
              <a:t>段ボールは避難所に沢山余る。そこで、それを使って水を運んでいた。</a:t>
            </a:r>
            <a:endParaRPr lang="en-US" altLang="ja-JP" dirty="0"/>
          </a:p>
          <a:p>
            <a:r>
              <a:rPr lang="ja-JP" altLang="en-US" dirty="0"/>
              <a:t>家にある大きいサイズのポリ袋の活用法を知っていれば、箱状のものにポリ袋を被せてバケツ代わりにすることができます。</a:t>
            </a:r>
            <a:endParaRPr lang="en-US" altLang="ja-JP" dirty="0"/>
          </a:p>
          <a:p>
            <a:endParaRPr lang="en-US" altLang="ja-JP" dirty="0"/>
          </a:p>
          <a:p>
            <a:r>
              <a:rPr lang="ja-JP" altLang="en-US" dirty="0"/>
              <a:t>マンションは地震で停電するとエレベーターが止まってしまうため、重たい水を持って階段を上がらねばならない状況になることもあります。そんな時にはリュックで水を運搬する方法が、負担が少なく有効的です。ポリ袋に水を入れて口をしっかり結び、それをリュックに入れて運びます。</a:t>
            </a:r>
            <a:endParaRPr lang="en-US" altLang="ja-JP" dirty="0"/>
          </a:p>
          <a:p>
            <a:endParaRPr lang="en-US" altLang="ja-JP" dirty="0"/>
          </a:p>
          <a:p>
            <a:r>
              <a:rPr lang="ja-JP" altLang="en-US" dirty="0"/>
              <a:t>子ども用のリュックであれば、</a:t>
            </a:r>
            <a:r>
              <a:rPr lang="en-US" altLang="ja-JP" dirty="0"/>
              <a:t>10</a:t>
            </a:r>
            <a:r>
              <a:rPr lang="ja-JP" altLang="en-US" dirty="0"/>
              <a:t>リットルで使えなくなります。腰辺りできちんと閉まる登山用のリュックをお勧めします。リュックの質にもこだわります。</a:t>
            </a:r>
            <a:endParaRPr lang="en-US" altLang="ja-JP" dirty="0"/>
          </a:p>
          <a:p>
            <a:r>
              <a:rPr lang="ja-JP" altLang="en-US" dirty="0"/>
              <a:t>給水所で必要な分だけもらえる場合もあるが、大人が運ぶのに</a:t>
            </a:r>
            <a:r>
              <a:rPr lang="en-US" altLang="ja-JP" dirty="0"/>
              <a:t>20</a:t>
            </a:r>
            <a:r>
              <a:rPr lang="ja-JP" altLang="en-US" dirty="0"/>
              <a:t>リットルが限界です。</a:t>
            </a:r>
            <a:endParaRPr lang="en-US" altLang="ja-JP" dirty="0"/>
          </a:p>
          <a:p>
            <a:endParaRPr lang="en-US" altLang="ja-JP" dirty="0"/>
          </a:p>
          <a:p>
            <a:r>
              <a:rPr lang="ja-JP" altLang="ja-JP" dirty="0"/>
              <a:t>東日本大震災時の福島では上水道が</a:t>
            </a:r>
            <a:r>
              <a:rPr lang="en-US" altLang="ja-JP" dirty="0"/>
              <a:t>1</a:t>
            </a:r>
            <a:r>
              <a:rPr lang="ja-JP" altLang="ja-JP" dirty="0"/>
              <a:t>ヵ月以上ストップし、住民は不便を余儀なくされました。</a:t>
            </a:r>
            <a:endParaRPr lang="en-US" altLang="ja-JP" dirty="0"/>
          </a:p>
          <a:p>
            <a:r>
              <a:rPr lang="ja-JP" altLang="ja-JP" dirty="0"/>
              <a:t>その際に多くの戸建て住宅の住民が採用していた水の運搬方法が、段ボール</a:t>
            </a:r>
            <a:r>
              <a:rPr lang="ja-JP" altLang="en-US" dirty="0"/>
              <a:t>箱</a:t>
            </a:r>
            <a:r>
              <a:rPr lang="ja-JP" altLang="ja-JP" dirty="0"/>
              <a:t>にゴミ袋を</a:t>
            </a:r>
            <a:r>
              <a:rPr lang="en-US" altLang="ja-JP" dirty="0"/>
              <a:t>2</a:t>
            </a:r>
            <a:r>
              <a:rPr lang="ja-JP" altLang="ja-JP" dirty="0"/>
              <a:t>重</a:t>
            </a:r>
            <a:r>
              <a:rPr lang="ja-JP" altLang="en-US" dirty="0"/>
              <a:t>に</a:t>
            </a:r>
            <a:r>
              <a:rPr lang="ja-JP" altLang="ja-JP" dirty="0"/>
              <a:t>被せて水を入れてそれを</a:t>
            </a:r>
            <a:r>
              <a:rPr lang="ja-JP" altLang="en-US" dirty="0"/>
              <a:t>キャリーカート</a:t>
            </a:r>
            <a:r>
              <a:rPr lang="ja-JP" altLang="ja-JP" dirty="0"/>
              <a:t>で運ぶという方法でした。</a:t>
            </a:r>
            <a:endParaRPr lang="en-US" altLang="ja-JP" dirty="0"/>
          </a:p>
          <a:p>
            <a:endParaRPr lang="en-US" altLang="ja-JP" dirty="0"/>
          </a:p>
          <a:p>
            <a:r>
              <a:rPr lang="ja-JP" altLang="ja-JP" dirty="0"/>
              <a:t>マンションの高層階の住民は、登山用のリュックにゴミ袋を</a:t>
            </a:r>
            <a:r>
              <a:rPr lang="en-US" altLang="ja-JP" dirty="0"/>
              <a:t>2</a:t>
            </a:r>
            <a:r>
              <a:rPr lang="ja-JP" altLang="ja-JP" dirty="0"/>
              <a:t>重に被せて水を入れて背負って運ぶ方法が有効で</a:t>
            </a:r>
            <a:r>
              <a:rPr lang="ja-JP" altLang="en-US" dirty="0"/>
              <a:t>す</a:t>
            </a:r>
            <a:r>
              <a:rPr lang="ja-JP" altLang="ja-JP" dirty="0"/>
              <a:t>。</a:t>
            </a:r>
            <a:endParaRPr lang="en-US" altLang="ja-JP" dirty="0"/>
          </a:p>
          <a:p>
            <a:endParaRPr lang="en-US" altLang="ja-JP" dirty="0"/>
          </a:p>
          <a:p>
            <a:r>
              <a:rPr lang="ja-JP" altLang="en-US" dirty="0"/>
              <a:t>被災者の声（阪神・淡路大震災、東日本大震災の被災者の声です）</a:t>
            </a:r>
            <a:endParaRPr lang="en-US" altLang="ja-JP" dirty="0"/>
          </a:p>
          <a:p>
            <a:r>
              <a:rPr lang="ja-JP" altLang="en-US" dirty="0"/>
              <a:t>「水の運搬ではリュックに大きな袋を二重にし、水を入れ、それを背負って家まで帰った。手で持つには重すぎるため、背負う事で多くの量を運ぶ事ができた。」</a:t>
            </a:r>
            <a:endParaRPr lang="en-US" altLang="ja-JP" dirty="0"/>
          </a:p>
          <a:p>
            <a:r>
              <a:rPr lang="ja-JP" altLang="en-US" dirty="0"/>
              <a:t>「ダンボール箱ならば重ねることができるので、ダンボール箱にゴミ袋を入れ、折りたたみキャリーカーに乗せて給水車から水をもらっていた。家の中では車輪のついた衣装ケースに水を入れて運んでいた。」</a:t>
            </a:r>
            <a:endParaRPr lang="en-US" altLang="ja-JP" dirty="0"/>
          </a:p>
          <a:p>
            <a:r>
              <a:rPr lang="ja-JP" altLang="en-US" dirty="0"/>
              <a:t>「衣装ケースを水の入れ物にして給水車から水をもらっていた。」</a:t>
            </a:r>
            <a:endParaRPr lang="en-US" altLang="ja-JP" dirty="0"/>
          </a:p>
        </p:txBody>
      </p:sp>
      <p:sp>
        <p:nvSpPr>
          <p:cNvPr id="4" name="スライド イメージ プレースホルダー 3">
            <a:extLst>
              <a:ext uri="{FF2B5EF4-FFF2-40B4-BE49-F238E27FC236}">
                <a16:creationId xmlns:a16="http://schemas.microsoft.com/office/drawing/2014/main" xmlns="" id="{84D4FF50-C1E4-437D-8528-EFDF06D33EA0}"/>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1AC42587-9350-416D-A1FE-33F8F325FDC8}"/>
              </a:ext>
            </a:extLst>
          </p:cNvPr>
          <p:cNvSpPr>
            <a:spLocks noGrp="1"/>
          </p:cNvSpPr>
          <p:nvPr>
            <p:ph type="sldNum" sz="quarter" idx="10"/>
          </p:nvPr>
        </p:nvSpPr>
        <p:spPr/>
        <p:txBody>
          <a:bodyPr/>
          <a:lstStyle/>
          <a:p>
            <a:fld id="{3203188A-62C7-41F1-9B82-024B113E44D7}" type="slidenum">
              <a:rPr kumimoji="1" lang="ja-JP" altLang="en-US" smtClean="0"/>
              <a:pPr/>
              <a:t>58</a:t>
            </a:fld>
            <a:endParaRPr kumimoji="1" lang="ja-JP" altLang="en-US" dirty="0"/>
          </a:p>
        </p:txBody>
      </p:sp>
    </p:spTree>
    <p:extLst>
      <p:ext uri="{BB962C8B-B14F-4D97-AF65-F5344CB8AC3E}">
        <p14:creationId xmlns:p14="http://schemas.microsoft.com/office/powerpoint/2010/main" xmlns="" val="2717985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3"/>
          <p:cNvSpPr>
            <a:spLocks noGrp="1"/>
          </p:cNvSpPr>
          <p:nvPr>
            <p:ph type="body" idx="1"/>
          </p:nvPr>
        </p:nvSpPr>
        <p:spPr/>
        <p:txBody>
          <a:bodyPr/>
          <a:lstStyle/>
          <a:p>
            <a:r>
              <a:rPr lang="ja-JP" altLang="en-US" dirty="0"/>
              <a:t>次に紹介するのは、新聞紙です。</a:t>
            </a:r>
            <a:endParaRPr lang="en-US" altLang="ja-JP" dirty="0"/>
          </a:p>
          <a:p>
            <a:r>
              <a:rPr lang="ja-JP" altLang="en-US" dirty="0"/>
              <a:t>身近な物である同時に、多機能であるため、優れた防災グッズです。</a:t>
            </a:r>
            <a:endParaRPr lang="en-US" altLang="ja-JP" dirty="0"/>
          </a:p>
          <a:p>
            <a:endParaRPr lang="en-US" altLang="ja-JP" dirty="0"/>
          </a:p>
          <a:p>
            <a:r>
              <a:rPr lang="ja-JP" altLang="en-US" dirty="0"/>
              <a:t>新聞は紙食器になり、それにポリ袋をかぶせて使用します。技として、段ボールがトレイ代わりにもなります。</a:t>
            </a:r>
          </a:p>
        </p:txBody>
      </p:sp>
      <p:sp>
        <p:nvSpPr>
          <p:cNvPr id="4" name="スライド イメージ プレースホルダー 3">
            <a:extLst>
              <a:ext uri="{FF2B5EF4-FFF2-40B4-BE49-F238E27FC236}">
                <a16:creationId xmlns:a16="http://schemas.microsoft.com/office/drawing/2014/main" xmlns="" id="{57DC7F3E-2B77-4BD2-B671-8AB4FF3E0D59}"/>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A263D3CF-7B4B-4E17-B03D-B2CCB1563C1A}"/>
              </a:ext>
            </a:extLst>
          </p:cNvPr>
          <p:cNvSpPr>
            <a:spLocks noGrp="1"/>
          </p:cNvSpPr>
          <p:nvPr>
            <p:ph type="sldNum" sz="quarter" idx="10"/>
          </p:nvPr>
        </p:nvSpPr>
        <p:spPr/>
        <p:txBody>
          <a:bodyPr/>
          <a:lstStyle/>
          <a:p>
            <a:fld id="{3203188A-62C7-41F1-9B82-024B113E44D7}" type="slidenum">
              <a:rPr kumimoji="1" lang="ja-JP" altLang="en-US" smtClean="0"/>
              <a:pPr/>
              <a:t>59</a:t>
            </a:fld>
            <a:endParaRPr kumimoji="1" lang="ja-JP" altLang="en-US" dirty="0"/>
          </a:p>
        </p:txBody>
      </p:sp>
    </p:spTree>
    <p:extLst>
      <p:ext uri="{BB962C8B-B14F-4D97-AF65-F5344CB8AC3E}">
        <p14:creationId xmlns:p14="http://schemas.microsoft.com/office/powerpoint/2010/main" xmlns="" val="4209791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 イメージ プレースホルダー 5">
            <a:extLst>
              <a:ext uri="{FF2B5EF4-FFF2-40B4-BE49-F238E27FC236}">
                <a16:creationId xmlns:a16="http://schemas.microsoft.com/office/drawing/2014/main" xmlns="" id="{70B4A1A2-3124-4CD5-915E-177F7B7CED75}"/>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xmlns="" id="{DA23D7F9-31A7-48D6-A4B3-A3433268E9D0}"/>
              </a:ext>
            </a:extLst>
          </p:cNvPr>
          <p:cNvSpPr>
            <a:spLocks noGrp="1"/>
          </p:cNvSpPr>
          <p:nvPr>
            <p:ph type="body" idx="1"/>
          </p:nvPr>
        </p:nvSpPr>
        <p:spPr/>
        <p:txBody>
          <a:bodyPr/>
          <a:lstStyle/>
          <a:p>
            <a:r>
              <a:rPr kumimoji="1" lang="en-US" altLang="ja-JP" dirty="0"/>
              <a:t>60</a:t>
            </a:r>
            <a:r>
              <a:rPr kumimoji="1" lang="ja-JP" altLang="en-US" dirty="0"/>
              <a:t>秒を計測しながら、</a:t>
            </a:r>
            <a:r>
              <a:rPr kumimoji="1" lang="en-US" altLang="ja-JP" dirty="0"/>
              <a:t>12</a:t>
            </a:r>
            <a:r>
              <a:rPr kumimoji="1" lang="ja-JP" altLang="en-US" dirty="0"/>
              <a:t>個の防災グッズを一つずつ、順番に読み上げる。</a:t>
            </a:r>
            <a:endParaRPr kumimoji="1" lang="en-US" altLang="ja-JP" dirty="0"/>
          </a:p>
          <a:p>
            <a:endParaRPr lang="en-US" altLang="ja-JP" dirty="0"/>
          </a:p>
          <a:p>
            <a:r>
              <a:rPr lang="en-US" altLang="ja-JP" dirty="0"/>
              <a:t>※ 30</a:t>
            </a:r>
            <a:r>
              <a:rPr lang="ja-JP" altLang="en-US" dirty="0"/>
              <a:t>秒経過から</a:t>
            </a:r>
            <a:r>
              <a:rPr lang="en-US" altLang="ja-JP" dirty="0"/>
              <a:t>10</a:t>
            </a:r>
            <a:r>
              <a:rPr lang="ja-JP" altLang="en-US" dirty="0"/>
              <a:t>秒単位で参加者に伝える。</a:t>
            </a:r>
            <a:r>
              <a:rPr lang="en-US" altLang="ja-JP" dirty="0"/>
              <a:t>10</a:t>
            </a:r>
            <a:r>
              <a:rPr lang="ja-JP" altLang="en-US" dirty="0"/>
              <a:t>秒前からはカウントダウン。</a:t>
            </a:r>
            <a:endParaRPr kumimoji="1" lang="en-US" altLang="ja-JP" dirty="0"/>
          </a:p>
          <a:p>
            <a:endParaRPr kumimoji="1" lang="ja-JP" altLang="en-US" dirty="0"/>
          </a:p>
        </p:txBody>
      </p:sp>
      <p:sp>
        <p:nvSpPr>
          <p:cNvPr id="2" name="スライド番号プレースホルダー 1">
            <a:extLst>
              <a:ext uri="{FF2B5EF4-FFF2-40B4-BE49-F238E27FC236}">
                <a16:creationId xmlns:a16="http://schemas.microsoft.com/office/drawing/2014/main" xmlns="" id="{E4C068C3-60C7-403B-BB30-65985F29D877}"/>
              </a:ext>
            </a:extLst>
          </p:cNvPr>
          <p:cNvSpPr>
            <a:spLocks noGrp="1"/>
          </p:cNvSpPr>
          <p:nvPr>
            <p:ph type="sldNum" sz="quarter" idx="10"/>
          </p:nvPr>
        </p:nvSpPr>
        <p:spPr/>
        <p:txBody>
          <a:bodyPr/>
          <a:lstStyle/>
          <a:p>
            <a:fld id="{3203188A-62C7-41F1-9B82-024B113E44D7}" type="slidenum">
              <a:rPr kumimoji="1" lang="ja-JP" altLang="en-US" smtClean="0"/>
              <a:pPr/>
              <a:t>6</a:t>
            </a:fld>
            <a:endParaRPr kumimoji="1" lang="ja-JP" altLang="en-US" dirty="0"/>
          </a:p>
        </p:txBody>
      </p:sp>
    </p:spTree>
    <p:extLst>
      <p:ext uri="{BB962C8B-B14F-4D97-AF65-F5344CB8AC3E}">
        <p14:creationId xmlns:p14="http://schemas.microsoft.com/office/powerpoint/2010/main" xmlns="" val="32666816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キャンプやホームパーティなどで普段から活用しましょう！</a:t>
            </a:r>
          </a:p>
          <a:p>
            <a:r>
              <a:rPr lang="ja-JP" altLang="en-US" dirty="0"/>
              <a:t>熱いカレーやスープを紙食器によそうときは、ダンボールのトレイに食器をのせれば熱くありません。</a:t>
            </a:r>
            <a:endParaRPr lang="en-US" altLang="ja-JP" dirty="0"/>
          </a:p>
          <a:p>
            <a:r>
              <a:rPr lang="ja-JP" altLang="en-US" dirty="0"/>
              <a:t>防災の技を普段使いすることが、備えとなります！</a:t>
            </a:r>
          </a:p>
          <a:p>
            <a:endParaRPr lang="ja-JP" altLang="en-US" dirty="0"/>
          </a:p>
        </p:txBody>
      </p:sp>
      <p:sp>
        <p:nvSpPr>
          <p:cNvPr id="7" name="スライド イメージ プレースホルダー 6">
            <a:extLst>
              <a:ext uri="{FF2B5EF4-FFF2-40B4-BE49-F238E27FC236}">
                <a16:creationId xmlns:a16="http://schemas.microsoft.com/office/drawing/2014/main" xmlns="" id="{9C3E074E-007A-496C-9694-AE20123847C5}"/>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F58759E5-FCFD-435D-837F-25C91602A5E5}"/>
              </a:ext>
            </a:extLst>
          </p:cNvPr>
          <p:cNvSpPr>
            <a:spLocks noGrp="1"/>
          </p:cNvSpPr>
          <p:nvPr>
            <p:ph type="sldNum" sz="quarter" idx="10"/>
          </p:nvPr>
        </p:nvSpPr>
        <p:spPr/>
        <p:txBody>
          <a:bodyPr/>
          <a:lstStyle/>
          <a:p>
            <a:fld id="{3203188A-62C7-41F1-9B82-024B113E44D7}" type="slidenum">
              <a:rPr kumimoji="1" lang="ja-JP" altLang="en-US" smtClean="0"/>
              <a:pPr/>
              <a:t>60</a:t>
            </a:fld>
            <a:endParaRPr kumimoji="1" lang="ja-JP" altLang="en-US" dirty="0"/>
          </a:p>
        </p:txBody>
      </p:sp>
    </p:spTree>
    <p:extLst>
      <p:ext uri="{BB962C8B-B14F-4D97-AF65-F5344CB8AC3E}">
        <p14:creationId xmlns:p14="http://schemas.microsoft.com/office/powerpoint/2010/main" xmlns="" val="34511419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新聞紙は廃品回収で全部出さないようにしましょう。中には、新聞をとっていない家庭もあるようです。</a:t>
            </a:r>
            <a:endParaRPr lang="en-US" altLang="ja-JP" dirty="0" smtClean="0"/>
          </a:p>
          <a:p>
            <a:endParaRPr lang="en-US" altLang="ja-JP" dirty="0" smtClean="0"/>
          </a:p>
          <a:p>
            <a:r>
              <a:rPr lang="ja-JP" altLang="en-US" dirty="0" smtClean="0"/>
              <a:t>最近では、新聞用の紙が販売されています。ペットのシートやこどものらくがき用として使われています。災害時のトイレにも活用できます。</a:t>
            </a:r>
            <a:endParaRPr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3203188A-62C7-41F1-9B82-024B113E44D7}" type="slidenum">
              <a:rPr kumimoji="1" lang="ja-JP" altLang="en-US" smtClean="0"/>
              <a:pPr/>
              <a:t>61</a:t>
            </a:fld>
            <a:endParaRPr kumimoji="1" lang="ja-JP"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3"/>
          <p:cNvSpPr>
            <a:spLocks noGrp="1"/>
          </p:cNvSpPr>
          <p:nvPr>
            <p:ph type="body" idx="1"/>
          </p:nvPr>
        </p:nvSpPr>
        <p:spPr/>
        <p:txBody>
          <a:bodyPr/>
          <a:lstStyle/>
          <a:p>
            <a:r>
              <a:rPr lang="ja-JP" altLang="en-US" dirty="0"/>
              <a:t>自宅避難では、食器に被せて洗い水の節約になります。</a:t>
            </a:r>
            <a:endParaRPr lang="en-US" altLang="ja-JP" dirty="0"/>
          </a:p>
          <a:p>
            <a:r>
              <a:rPr lang="ja-JP" altLang="en-US" dirty="0"/>
              <a:t>サイズはロングのもの</a:t>
            </a:r>
            <a:r>
              <a:rPr lang="ja-JP" altLang="en-US" dirty="0" smtClean="0"/>
              <a:t>が活用でき、</a:t>
            </a:r>
            <a:r>
              <a:rPr lang="ja-JP" altLang="en-US" dirty="0"/>
              <a:t>普段から買い置きした方が良いとされています</a:t>
            </a:r>
            <a:r>
              <a:rPr lang="ja-JP" altLang="en-US" dirty="0" smtClean="0"/>
              <a:t>。</a:t>
            </a:r>
            <a:endParaRPr lang="en-US" altLang="ja-JP" dirty="0" smtClean="0"/>
          </a:p>
          <a:p>
            <a:r>
              <a:rPr lang="ja-JP" altLang="en-US" dirty="0" smtClean="0"/>
              <a:t>最近</a:t>
            </a:r>
            <a:r>
              <a:rPr lang="ja-JP" altLang="en-US" dirty="0"/>
              <a:t>は自宅に買い置きをしない家庭（ミニマリスト）が多いと聞いたこともあります。そうした家庭は、災害時は弱者になります。</a:t>
            </a:r>
            <a:endParaRPr lang="en-US" altLang="ja-JP" dirty="0"/>
          </a:p>
          <a:p>
            <a:endParaRPr lang="en-US" altLang="ja-JP" dirty="0"/>
          </a:p>
          <a:p>
            <a:r>
              <a:rPr lang="ja-JP" altLang="en-US" dirty="0"/>
              <a:t>ラップが樹脂で出来ていることから、夏場、皮膚の弱い方は被れることもあるので、注意しましょう。</a:t>
            </a:r>
            <a:endParaRPr lang="en-US" altLang="ja-JP" dirty="0"/>
          </a:p>
          <a:p>
            <a:r>
              <a:rPr lang="ja-JP" altLang="en-US" dirty="0"/>
              <a:t>ただ、実際の現場では、消防隊が使用したりもしているため、いざという時に活用できる技として知っておくと良いでしょう。</a:t>
            </a:r>
          </a:p>
        </p:txBody>
      </p:sp>
      <p:sp>
        <p:nvSpPr>
          <p:cNvPr id="10" name="スライド イメージ プレースホルダー 9">
            <a:extLst>
              <a:ext uri="{FF2B5EF4-FFF2-40B4-BE49-F238E27FC236}">
                <a16:creationId xmlns:a16="http://schemas.microsoft.com/office/drawing/2014/main" xmlns="" id="{EE1DDB3B-E51D-4648-BD46-2D1AFED5B7CB}"/>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753DA3E0-BC5B-4C0C-9B63-0A922D149702}"/>
              </a:ext>
            </a:extLst>
          </p:cNvPr>
          <p:cNvSpPr>
            <a:spLocks noGrp="1"/>
          </p:cNvSpPr>
          <p:nvPr>
            <p:ph type="sldNum" sz="quarter" idx="10"/>
          </p:nvPr>
        </p:nvSpPr>
        <p:spPr/>
        <p:txBody>
          <a:bodyPr/>
          <a:lstStyle/>
          <a:p>
            <a:fld id="{3203188A-62C7-41F1-9B82-024B113E44D7}" type="slidenum">
              <a:rPr kumimoji="1" lang="ja-JP" altLang="en-US" smtClean="0"/>
              <a:pPr/>
              <a:t>62</a:t>
            </a:fld>
            <a:endParaRPr kumimoji="1" lang="ja-JP" altLang="en-US" dirty="0"/>
          </a:p>
        </p:txBody>
      </p:sp>
    </p:spTree>
    <p:extLst>
      <p:ext uri="{BB962C8B-B14F-4D97-AF65-F5344CB8AC3E}">
        <p14:creationId xmlns:p14="http://schemas.microsoft.com/office/powerpoint/2010/main" xmlns="" val="6024011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lstStyle/>
          <a:p>
            <a:r>
              <a:rPr lang="en-US" altLang="ja-JP" dirty="0"/>
              <a:t>9</a:t>
            </a:r>
            <a:r>
              <a:rPr lang="ja-JP" altLang="en-US" dirty="0"/>
              <a:t>ページに紹介していますが、防災グッズを紹介してきましたが、日用品は使いながら買い足すローリングストックがおすすめです。</a:t>
            </a:r>
            <a:endParaRPr lang="en-US" altLang="ja-JP" dirty="0"/>
          </a:p>
          <a:p>
            <a:endParaRPr lang="en-US" altLang="ja-JP" dirty="0"/>
          </a:p>
          <a:p>
            <a:r>
              <a:rPr lang="ja-JP" altLang="en-US" dirty="0"/>
              <a:t>避難のために購入するのではなく、少し多めに用意し、使った分を買い足し、補充する方法で準備しましょう。</a:t>
            </a:r>
            <a:endParaRPr lang="en-US" altLang="ja-JP" dirty="0"/>
          </a:p>
        </p:txBody>
      </p:sp>
      <p:sp>
        <p:nvSpPr>
          <p:cNvPr id="7" name="スライド イメージ プレースホルダー 6">
            <a:extLst>
              <a:ext uri="{FF2B5EF4-FFF2-40B4-BE49-F238E27FC236}">
                <a16:creationId xmlns:a16="http://schemas.microsoft.com/office/drawing/2014/main" xmlns="" id="{31ED3B77-BD18-4270-A555-FBEE39397C3C}"/>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48A2E317-0324-4DF6-B815-A9C37F558142}"/>
              </a:ext>
            </a:extLst>
          </p:cNvPr>
          <p:cNvSpPr>
            <a:spLocks noGrp="1"/>
          </p:cNvSpPr>
          <p:nvPr>
            <p:ph type="sldNum" sz="quarter" idx="10"/>
          </p:nvPr>
        </p:nvSpPr>
        <p:spPr/>
        <p:txBody>
          <a:bodyPr/>
          <a:lstStyle/>
          <a:p>
            <a:fld id="{3203188A-62C7-41F1-9B82-024B113E44D7}" type="slidenum">
              <a:rPr kumimoji="1" lang="ja-JP" altLang="en-US" smtClean="0"/>
              <a:pPr/>
              <a:t>63</a:t>
            </a:fld>
            <a:endParaRPr kumimoji="1" lang="ja-JP" altLang="en-US" dirty="0"/>
          </a:p>
        </p:txBody>
      </p:sp>
    </p:spTree>
    <p:extLst>
      <p:ext uri="{BB962C8B-B14F-4D97-AF65-F5344CB8AC3E}">
        <p14:creationId xmlns:p14="http://schemas.microsoft.com/office/powerpoint/2010/main" xmlns="" val="20929514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lstStyle/>
          <a:p>
            <a:r>
              <a:rPr lang="ja-JP" altLang="en-US" dirty="0"/>
              <a:t>今回の講座は、災害時に役立つ防災グッズを小さな子どもがいるご家庭向けにグッズを選び、紹介しました。</a:t>
            </a:r>
            <a:endParaRPr lang="en-US" altLang="ja-JP" dirty="0"/>
          </a:p>
          <a:p>
            <a:endParaRPr lang="en-US" altLang="ja-JP" dirty="0"/>
          </a:p>
          <a:p>
            <a:r>
              <a:rPr lang="ja-JP" altLang="en-US" dirty="0"/>
              <a:t>普段から使い慣れているものや食べ物を見直して、備えましょう。</a:t>
            </a:r>
            <a:endParaRPr lang="en-US" altLang="ja-JP" dirty="0"/>
          </a:p>
          <a:p>
            <a:r>
              <a:rPr lang="ja-JP" altLang="en-US" dirty="0"/>
              <a:t>この手帳は、災害時の連絡ページをご用意しております。</a:t>
            </a:r>
            <a:endParaRPr lang="en-US" altLang="ja-JP" dirty="0"/>
          </a:p>
          <a:p>
            <a:r>
              <a:rPr lang="ja-JP" altLang="en-US" dirty="0"/>
              <a:t>家族の間で必要な連絡先を書き込むことができるので、ぜひご活用ください。</a:t>
            </a:r>
            <a:endParaRPr lang="en-US" altLang="ja-JP" dirty="0"/>
          </a:p>
          <a:p>
            <a:endParaRPr lang="ja-JP" altLang="en-US" dirty="0"/>
          </a:p>
        </p:txBody>
      </p:sp>
      <p:sp>
        <p:nvSpPr>
          <p:cNvPr id="7" name="スライド イメージ プレースホルダー 6">
            <a:extLst>
              <a:ext uri="{FF2B5EF4-FFF2-40B4-BE49-F238E27FC236}">
                <a16:creationId xmlns:a16="http://schemas.microsoft.com/office/drawing/2014/main" xmlns="" id="{B022AD06-3DD0-40B7-B178-A566E8152C03}"/>
              </a:ext>
            </a:extLst>
          </p:cNvPr>
          <p:cNvSpPr>
            <a:spLocks noGrp="1" noRot="1" noChangeAspect="1"/>
          </p:cNvSpPr>
          <p:nvPr>
            <p:ph type="sldImg"/>
          </p:nvPr>
        </p:nvSpPr>
        <p:spPr/>
      </p:sp>
      <p:sp>
        <p:nvSpPr>
          <p:cNvPr id="2" name="スライド番号プレースホルダー 1">
            <a:extLst>
              <a:ext uri="{FF2B5EF4-FFF2-40B4-BE49-F238E27FC236}">
                <a16:creationId xmlns:a16="http://schemas.microsoft.com/office/drawing/2014/main" xmlns="" id="{F6855E81-A1FB-401C-AFE4-6B66500A7B09}"/>
              </a:ext>
            </a:extLst>
          </p:cNvPr>
          <p:cNvSpPr>
            <a:spLocks noGrp="1"/>
          </p:cNvSpPr>
          <p:nvPr>
            <p:ph type="sldNum" sz="quarter" idx="10"/>
          </p:nvPr>
        </p:nvSpPr>
        <p:spPr/>
        <p:txBody>
          <a:bodyPr/>
          <a:lstStyle/>
          <a:p>
            <a:fld id="{3203188A-62C7-41F1-9B82-024B113E44D7}" type="slidenum">
              <a:rPr kumimoji="1" lang="ja-JP" altLang="en-US" smtClean="0"/>
              <a:pPr/>
              <a:t>64</a:t>
            </a:fld>
            <a:endParaRPr kumimoji="1" lang="ja-JP" altLang="en-US" dirty="0"/>
          </a:p>
        </p:txBody>
      </p:sp>
    </p:spTree>
    <p:extLst>
      <p:ext uri="{BB962C8B-B14F-4D97-AF65-F5344CB8AC3E}">
        <p14:creationId xmlns:p14="http://schemas.microsoft.com/office/powerpoint/2010/main" xmlns="" val="1917846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 イメージ プレースホルダー 5">
            <a:extLst>
              <a:ext uri="{FF2B5EF4-FFF2-40B4-BE49-F238E27FC236}">
                <a16:creationId xmlns:a16="http://schemas.microsoft.com/office/drawing/2014/main" xmlns="" id="{4B762ADC-C99B-4A57-A8E3-0E279CA57323}"/>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xmlns="" id="{B140D983-4AF7-4E9B-882D-D514928BE07B}"/>
              </a:ext>
            </a:extLst>
          </p:cNvPr>
          <p:cNvSpPr>
            <a:spLocks noGrp="1"/>
          </p:cNvSpPr>
          <p:nvPr>
            <p:ph type="body" idx="1"/>
          </p:nvPr>
        </p:nvSpPr>
        <p:spPr/>
        <p:txBody>
          <a:bodyPr/>
          <a:lstStyle/>
          <a:p>
            <a:endParaRPr kumimoji="1" lang="ja-JP" altLang="en-US" dirty="0"/>
          </a:p>
        </p:txBody>
      </p:sp>
      <p:sp>
        <p:nvSpPr>
          <p:cNvPr id="2" name="スライド番号プレースホルダー 1">
            <a:extLst>
              <a:ext uri="{FF2B5EF4-FFF2-40B4-BE49-F238E27FC236}">
                <a16:creationId xmlns:a16="http://schemas.microsoft.com/office/drawing/2014/main" xmlns="" id="{5C981FF2-4ACE-4F4F-B5B8-3206EF56D208}"/>
              </a:ext>
            </a:extLst>
          </p:cNvPr>
          <p:cNvSpPr>
            <a:spLocks noGrp="1"/>
          </p:cNvSpPr>
          <p:nvPr>
            <p:ph type="sldNum" sz="quarter" idx="10"/>
          </p:nvPr>
        </p:nvSpPr>
        <p:spPr/>
        <p:txBody>
          <a:bodyPr/>
          <a:lstStyle/>
          <a:p>
            <a:fld id="{3203188A-62C7-41F1-9B82-024B113E44D7}" type="slidenum">
              <a:rPr kumimoji="1" lang="ja-JP" altLang="en-US" smtClean="0"/>
              <a:pPr/>
              <a:t>7</a:t>
            </a:fld>
            <a:endParaRPr kumimoji="1" lang="ja-JP" altLang="en-US" dirty="0"/>
          </a:p>
        </p:txBody>
      </p:sp>
    </p:spTree>
    <p:extLst>
      <p:ext uri="{BB962C8B-B14F-4D97-AF65-F5344CB8AC3E}">
        <p14:creationId xmlns:p14="http://schemas.microsoft.com/office/powerpoint/2010/main" xmlns="" val="1727511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 イメージ プレースホルダー 5">
            <a:extLst>
              <a:ext uri="{FF2B5EF4-FFF2-40B4-BE49-F238E27FC236}">
                <a16:creationId xmlns:a16="http://schemas.microsoft.com/office/drawing/2014/main" xmlns="" id="{0C2C5ACC-C8CD-42B3-BA5E-598588BC0C20}"/>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xmlns="" id="{F530526A-35E4-4405-913A-A4A5936B4989}"/>
              </a:ext>
            </a:extLst>
          </p:cNvPr>
          <p:cNvSpPr>
            <a:spLocks noGrp="1"/>
          </p:cNvSpPr>
          <p:nvPr>
            <p:ph type="body" idx="1"/>
          </p:nvPr>
        </p:nvSpPr>
        <p:spPr/>
        <p:txBody>
          <a:bodyPr/>
          <a:lstStyle/>
          <a:p>
            <a:endParaRPr kumimoji="1" lang="ja-JP" altLang="en-US"/>
          </a:p>
        </p:txBody>
      </p:sp>
      <p:sp>
        <p:nvSpPr>
          <p:cNvPr id="2" name="スライド番号プレースホルダー 1">
            <a:extLst>
              <a:ext uri="{FF2B5EF4-FFF2-40B4-BE49-F238E27FC236}">
                <a16:creationId xmlns:a16="http://schemas.microsoft.com/office/drawing/2014/main" xmlns="" id="{B06DF1DB-35B0-4868-8DDD-C56C8E903B6A}"/>
              </a:ext>
            </a:extLst>
          </p:cNvPr>
          <p:cNvSpPr>
            <a:spLocks noGrp="1"/>
          </p:cNvSpPr>
          <p:nvPr>
            <p:ph type="sldNum" sz="quarter" idx="10"/>
          </p:nvPr>
        </p:nvSpPr>
        <p:spPr/>
        <p:txBody>
          <a:bodyPr/>
          <a:lstStyle/>
          <a:p>
            <a:fld id="{3203188A-62C7-41F1-9B82-024B113E44D7}" type="slidenum">
              <a:rPr kumimoji="1" lang="ja-JP" altLang="en-US" smtClean="0"/>
              <a:pPr/>
              <a:t>8</a:t>
            </a:fld>
            <a:endParaRPr kumimoji="1" lang="ja-JP" altLang="en-US" dirty="0"/>
          </a:p>
        </p:txBody>
      </p:sp>
    </p:spTree>
    <p:extLst>
      <p:ext uri="{BB962C8B-B14F-4D97-AF65-F5344CB8AC3E}">
        <p14:creationId xmlns:p14="http://schemas.microsoft.com/office/powerpoint/2010/main" xmlns="" val="1160073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 イメージ プレースホルダー 5">
            <a:extLst>
              <a:ext uri="{FF2B5EF4-FFF2-40B4-BE49-F238E27FC236}">
                <a16:creationId xmlns:a16="http://schemas.microsoft.com/office/drawing/2014/main" xmlns="" id="{A23CF1CA-2889-4414-AC5E-D087B7774025}"/>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xmlns="" id="{D2AC273F-41BC-41FB-8B90-D6D13CB5F3F2}"/>
              </a:ext>
            </a:extLst>
          </p:cNvPr>
          <p:cNvSpPr>
            <a:spLocks noGrp="1"/>
          </p:cNvSpPr>
          <p:nvPr>
            <p:ph type="body" idx="1"/>
          </p:nvPr>
        </p:nvSpPr>
        <p:spPr/>
        <p:txBody>
          <a:bodyPr/>
          <a:lstStyle/>
          <a:p>
            <a:endParaRPr kumimoji="1" lang="ja-JP" altLang="en-US" dirty="0"/>
          </a:p>
        </p:txBody>
      </p:sp>
      <p:sp>
        <p:nvSpPr>
          <p:cNvPr id="2" name="スライド番号プレースホルダー 1">
            <a:extLst>
              <a:ext uri="{FF2B5EF4-FFF2-40B4-BE49-F238E27FC236}">
                <a16:creationId xmlns:a16="http://schemas.microsoft.com/office/drawing/2014/main" xmlns="" id="{45AD4105-DE4B-4063-868C-36F76C8D57AE}"/>
              </a:ext>
            </a:extLst>
          </p:cNvPr>
          <p:cNvSpPr>
            <a:spLocks noGrp="1"/>
          </p:cNvSpPr>
          <p:nvPr>
            <p:ph type="sldNum" sz="quarter" idx="10"/>
          </p:nvPr>
        </p:nvSpPr>
        <p:spPr/>
        <p:txBody>
          <a:bodyPr/>
          <a:lstStyle/>
          <a:p>
            <a:fld id="{3203188A-62C7-41F1-9B82-024B113E44D7}" type="slidenum">
              <a:rPr kumimoji="1" lang="ja-JP" altLang="en-US" smtClean="0"/>
              <a:pPr/>
              <a:t>9</a:t>
            </a:fld>
            <a:endParaRPr kumimoji="1" lang="ja-JP" altLang="en-US" dirty="0"/>
          </a:p>
        </p:txBody>
      </p:sp>
    </p:spTree>
    <p:extLst>
      <p:ext uri="{BB962C8B-B14F-4D97-AF65-F5344CB8AC3E}">
        <p14:creationId xmlns:p14="http://schemas.microsoft.com/office/powerpoint/2010/main" xmlns="" val="2354048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43925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259323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22166946"/>
      </p:ext>
    </p:extLst>
  </p:cSld>
  <p:clrMap bg1="lt1" tx1="dk1" bg2="lt2" tx2="dk2" accent1="accent1" accent2="accent2" accent3="accent3" accent4="accent4" accent5="accent5" accent6="accent6" hlink="hlink" folHlink="folHlink"/>
  <p:sldLayoutIdLst>
    <p:sldLayoutId id="2147483667" r:id="rId1"/>
    <p:sldLayoutId id="2147483689"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lus-arts010\Documents\top.png"/>
          <p:cNvPicPr>
            <a:picLocks noChangeAspect="1" noChangeArrowheads="1"/>
          </p:cNvPicPr>
          <p:nvPr/>
        </p:nvPicPr>
        <p:blipFill>
          <a:blip r:embed="rId3" cstate="print"/>
          <a:srcRect/>
          <a:stretch>
            <a:fillRect/>
          </a:stretch>
        </p:blipFill>
        <p:spPr bwMode="auto">
          <a:xfrm>
            <a:off x="1588" y="-11113"/>
            <a:ext cx="9142412" cy="6856413"/>
          </a:xfrm>
          <a:prstGeom prst="rect">
            <a:avLst/>
          </a:prstGeom>
          <a:noFill/>
        </p:spPr>
      </p:pic>
    </p:spTree>
    <p:extLst>
      <p:ext uri="{BB962C8B-B14F-4D97-AF65-F5344CB8AC3E}">
        <p14:creationId xmlns:p14="http://schemas.microsoft.com/office/powerpoint/2010/main" xmlns="" val="2996643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192.168.0.52\1.室崎の書類\△170000｜神戸市危機管理室「子育て世代」\講師養成研修\講師用配布データKOBE地震ITSUMO講座0322\スライド10.PNG"/>
          <p:cNvPicPr>
            <a:picLocks noChangeAspect="1" noChangeArrowheads="1"/>
          </p:cNvPicPr>
          <p:nvPr/>
        </p:nvPicPr>
        <p:blipFill>
          <a:blip r:embed="rId3" cstate="print"/>
          <a:srcRect/>
          <a:stretch>
            <a:fillRect/>
          </a:stretch>
        </p:blipFill>
        <p:spPr bwMode="auto">
          <a:xfrm>
            <a:off x="0" y="0"/>
            <a:ext cx="9142413" cy="685641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92.168.0.52\1.室崎の書類\△170000｜神戸市危機管理室「子育て世代」\講師養成研修\講師用配布データKOBE地震ITSUMO講座0322\スライド11.PNG"/>
          <p:cNvPicPr>
            <a:picLocks noChangeAspect="1" noChangeArrowheads="1"/>
          </p:cNvPicPr>
          <p:nvPr/>
        </p:nvPicPr>
        <p:blipFill>
          <a:blip r:embed="rId3" cstate="print"/>
          <a:srcRect/>
          <a:stretch>
            <a:fillRect/>
          </a:stretch>
        </p:blipFill>
        <p:spPr bwMode="auto">
          <a:xfrm>
            <a:off x="0" y="1587"/>
            <a:ext cx="9142413" cy="6856413"/>
          </a:xfrm>
          <a:prstGeom prst="rect">
            <a:avLst/>
          </a:prstGeom>
          <a:noFill/>
        </p:spPr>
      </p:pic>
    </p:spTree>
    <p:extLst>
      <p:ext uri="{BB962C8B-B14F-4D97-AF65-F5344CB8AC3E}">
        <p14:creationId xmlns:p14="http://schemas.microsoft.com/office/powerpoint/2010/main" xmlns="" val="3901275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192.168.0.52\1.室崎の書類\△170000｜神戸市危機管理室「子育て世代」\講師養成研修\講師用配布データKOBE地震ITSUMO講座0322\スライド12.PNG"/>
          <p:cNvPicPr>
            <a:picLocks noChangeAspect="1" noChangeArrowheads="1"/>
          </p:cNvPicPr>
          <p:nvPr/>
        </p:nvPicPr>
        <p:blipFill>
          <a:blip r:embed="rId3" cstate="print"/>
          <a:srcRect/>
          <a:stretch>
            <a:fillRect/>
          </a:stretch>
        </p:blipFill>
        <p:spPr bwMode="auto">
          <a:xfrm>
            <a:off x="0" y="0"/>
            <a:ext cx="9142413" cy="6856413"/>
          </a:xfrm>
          <a:prstGeom prst="rect">
            <a:avLst/>
          </a:prstGeom>
          <a:noFill/>
        </p:spPr>
      </p:pic>
    </p:spTree>
    <p:extLst>
      <p:ext uri="{BB962C8B-B14F-4D97-AF65-F5344CB8AC3E}">
        <p14:creationId xmlns:p14="http://schemas.microsoft.com/office/powerpoint/2010/main" xmlns="" val="1107330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92.168.0.52\1.室崎の書類\△170000｜神戸市危機管理室「子育て世代」\講師養成研修\講師用配布データKOBE地震ITSUMO講座0322\スライド13.PNG"/>
          <p:cNvPicPr>
            <a:picLocks noChangeAspect="1" noChangeArrowheads="1"/>
          </p:cNvPicPr>
          <p:nvPr/>
        </p:nvPicPr>
        <p:blipFill>
          <a:blip r:embed="rId3" cstate="print"/>
          <a:srcRect/>
          <a:stretch>
            <a:fillRect/>
          </a:stretch>
        </p:blipFill>
        <p:spPr bwMode="auto">
          <a:xfrm>
            <a:off x="1587" y="0"/>
            <a:ext cx="9142413" cy="6856413"/>
          </a:xfrm>
          <a:prstGeom prst="rect">
            <a:avLst/>
          </a:prstGeom>
          <a:noFill/>
        </p:spPr>
      </p:pic>
    </p:spTree>
    <p:extLst>
      <p:ext uri="{BB962C8B-B14F-4D97-AF65-F5344CB8AC3E}">
        <p14:creationId xmlns:p14="http://schemas.microsoft.com/office/powerpoint/2010/main" xmlns="" val="13317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192.168.0.52\1.室崎の書類\△170000｜神戸市危機管理室「子育て世代」\講師養成研修\講師用配布データKOBE地震ITSUMO講座0322\スライド14.PNG"/>
          <p:cNvPicPr>
            <a:picLocks noChangeAspect="1" noChangeArrowheads="1"/>
          </p:cNvPicPr>
          <p:nvPr/>
        </p:nvPicPr>
        <p:blipFill>
          <a:blip r:embed="rId3" cstate="print"/>
          <a:srcRect/>
          <a:stretch>
            <a:fillRect/>
          </a:stretch>
        </p:blipFill>
        <p:spPr bwMode="auto">
          <a:xfrm>
            <a:off x="0" y="0"/>
            <a:ext cx="9142413" cy="6856413"/>
          </a:xfrm>
          <a:prstGeom prst="rect">
            <a:avLst/>
          </a:prstGeom>
          <a:noFill/>
        </p:spPr>
      </p:pic>
    </p:spTree>
    <p:extLst>
      <p:ext uri="{BB962C8B-B14F-4D97-AF65-F5344CB8AC3E}">
        <p14:creationId xmlns:p14="http://schemas.microsoft.com/office/powerpoint/2010/main" xmlns="" val="117928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192.168.0.52\1.室崎の書類\△170000｜神戸市危機管理室「子育て世代」\講師養成研修\講師用配布データKOBE地震ITSUMO講座0322\スライド15.PNG"/>
          <p:cNvPicPr>
            <a:picLocks noChangeAspect="1" noChangeArrowheads="1"/>
          </p:cNvPicPr>
          <p:nvPr/>
        </p:nvPicPr>
        <p:blipFill>
          <a:blip r:embed="rId3" cstate="print"/>
          <a:srcRect/>
          <a:stretch>
            <a:fillRect/>
          </a:stretch>
        </p:blipFill>
        <p:spPr bwMode="auto">
          <a:xfrm>
            <a:off x="0" y="0"/>
            <a:ext cx="9142413" cy="6856413"/>
          </a:xfrm>
          <a:prstGeom prst="rect">
            <a:avLst/>
          </a:prstGeom>
          <a:noFill/>
        </p:spPr>
      </p:pic>
    </p:spTree>
    <p:extLst>
      <p:ext uri="{BB962C8B-B14F-4D97-AF65-F5344CB8AC3E}">
        <p14:creationId xmlns:p14="http://schemas.microsoft.com/office/powerpoint/2010/main" xmlns="" val="1387507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192.168.0.52\1.室崎の書類\△170000｜神戸市危機管理室「子育て世代」\講師養成研修\講師用配布データKOBE地震ITSUMO講座0322\スライド16.PNG"/>
          <p:cNvPicPr>
            <a:picLocks noChangeAspect="1" noChangeArrowheads="1"/>
          </p:cNvPicPr>
          <p:nvPr/>
        </p:nvPicPr>
        <p:blipFill>
          <a:blip r:embed="rId3" cstate="print"/>
          <a:srcRect/>
          <a:stretch>
            <a:fillRect/>
          </a:stretch>
        </p:blipFill>
        <p:spPr bwMode="auto">
          <a:xfrm>
            <a:off x="0" y="1588"/>
            <a:ext cx="9142412" cy="6856412"/>
          </a:xfrm>
          <a:prstGeom prst="rect">
            <a:avLst/>
          </a:prstGeom>
          <a:noFill/>
        </p:spPr>
      </p:pic>
    </p:spTree>
    <p:extLst>
      <p:ext uri="{BB962C8B-B14F-4D97-AF65-F5344CB8AC3E}">
        <p14:creationId xmlns:p14="http://schemas.microsoft.com/office/powerpoint/2010/main" xmlns="" val="1699641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192.168.0.52\1.室崎の書類\△170000｜神戸市危機管理室「子育て世代」\講師養成研修\講師用配布データKOBE地震ITSUMO講座0322\スライド17.PNG"/>
          <p:cNvPicPr>
            <a:picLocks noChangeAspect="1" noChangeArrowheads="1"/>
          </p:cNvPicPr>
          <p:nvPr/>
        </p:nvPicPr>
        <p:blipFill>
          <a:blip r:embed="rId3" cstate="print"/>
          <a:srcRect/>
          <a:stretch>
            <a:fillRect/>
          </a:stretch>
        </p:blipFill>
        <p:spPr bwMode="auto">
          <a:xfrm>
            <a:off x="-23813" y="-11113"/>
            <a:ext cx="9142413" cy="6856413"/>
          </a:xfrm>
          <a:prstGeom prst="rect">
            <a:avLst/>
          </a:prstGeom>
          <a:noFill/>
        </p:spPr>
      </p:pic>
    </p:spTree>
    <p:extLst>
      <p:ext uri="{BB962C8B-B14F-4D97-AF65-F5344CB8AC3E}">
        <p14:creationId xmlns:p14="http://schemas.microsoft.com/office/powerpoint/2010/main" xmlns="" val="3371324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192.168.0.52\1.室崎の書類\△170000｜神戸市危機管理室「子育て世代」\講師養成研修\講師用配布データKOBE地震ITSUMO講座0322\スライド18.PNG"/>
          <p:cNvPicPr>
            <a:picLocks noChangeAspect="1" noChangeArrowheads="1"/>
          </p:cNvPicPr>
          <p:nvPr/>
        </p:nvPicPr>
        <p:blipFill>
          <a:blip r:embed="rId3" cstate="print"/>
          <a:srcRect/>
          <a:stretch>
            <a:fillRect/>
          </a:stretch>
        </p:blipFill>
        <p:spPr bwMode="auto">
          <a:xfrm>
            <a:off x="1588" y="1588"/>
            <a:ext cx="9142412" cy="6856412"/>
          </a:xfrm>
          <a:prstGeom prst="rect">
            <a:avLst/>
          </a:prstGeom>
          <a:noFill/>
        </p:spPr>
      </p:pic>
    </p:spTree>
    <p:extLst>
      <p:ext uri="{BB962C8B-B14F-4D97-AF65-F5344CB8AC3E}">
        <p14:creationId xmlns:p14="http://schemas.microsoft.com/office/powerpoint/2010/main" xmlns="" val="1924595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192.168.0.52\1.室崎の書類\△170000｜神戸市危機管理室「子育て世代」\講師養成研修\講師用配布データKOBE地震ITSUMO講座0322\スライド19.PNG"/>
          <p:cNvPicPr>
            <a:picLocks noChangeAspect="1" noChangeArrowheads="1"/>
          </p:cNvPicPr>
          <p:nvPr/>
        </p:nvPicPr>
        <p:blipFill>
          <a:blip r:embed="rId3" cstate="print"/>
          <a:srcRect/>
          <a:stretch>
            <a:fillRect/>
          </a:stretch>
        </p:blipFill>
        <p:spPr bwMode="auto">
          <a:xfrm>
            <a:off x="1588" y="1588"/>
            <a:ext cx="9142412" cy="6856412"/>
          </a:xfrm>
          <a:prstGeom prst="rect">
            <a:avLst/>
          </a:prstGeom>
          <a:noFill/>
        </p:spPr>
      </p:pic>
    </p:spTree>
    <p:extLst>
      <p:ext uri="{BB962C8B-B14F-4D97-AF65-F5344CB8AC3E}">
        <p14:creationId xmlns:p14="http://schemas.microsoft.com/office/powerpoint/2010/main" xmlns="" val="2622015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92.168.0.52\1.室崎の書類\△170000｜神戸市危機管理室「子育て世代」\講師養成研修\講師用配布データKOBE地震ITSUMO講座0322\スライド2.PNG"/>
          <p:cNvPicPr>
            <a:picLocks noChangeAspect="1" noChangeArrowheads="1"/>
          </p:cNvPicPr>
          <p:nvPr/>
        </p:nvPicPr>
        <p:blipFill>
          <a:blip r:embed="rId3" cstate="print"/>
          <a:srcRect/>
          <a:stretch>
            <a:fillRect/>
          </a:stretch>
        </p:blipFill>
        <p:spPr bwMode="auto">
          <a:xfrm>
            <a:off x="0" y="-11112"/>
            <a:ext cx="9142413" cy="6856412"/>
          </a:xfrm>
          <a:prstGeom prst="rect">
            <a:avLst/>
          </a:prstGeom>
          <a:noFill/>
        </p:spPr>
      </p:pic>
    </p:spTree>
    <p:extLst>
      <p:ext uri="{BB962C8B-B14F-4D97-AF65-F5344CB8AC3E}">
        <p14:creationId xmlns:p14="http://schemas.microsoft.com/office/powerpoint/2010/main" xmlns="" val="3205667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192.168.0.52\1.室崎の書類\△170000｜神戸市危機管理室「子育て世代」\講師養成研修\講師用配布データKOBE地震ITSUMO講座0322\スライド20.PNG"/>
          <p:cNvPicPr>
            <a:picLocks noChangeAspect="1" noChangeArrowheads="1"/>
          </p:cNvPicPr>
          <p:nvPr/>
        </p:nvPicPr>
        <p:blipFill>
          <a:blip r:embed="rId3" cstate="print"/>
          <a:srcRect/>
          <a:stretch>
            <a:fillRect/>
          </a:stretch>
        </p:blipFill>
        <p:spPr bwMode="auto">
          <a:xfrm>
            <a:off x="1588" y="-11113"/>
            <a:ext cx="9142412" cy="6856413"/>
          </a:xfrm>
          <a:prstGeom prst="rect">
            <a:avLst/>
          </a:prstGeom>
          <a:noFill/>
        </p:spPr>
      </p:pic>
    </p:spTree>
    <p:extLst>
      <p:ext uri="{BB962C8B-B14F-4D97-AF65-F5344CB8AC3E}">
        <p14:creationId xmlns:p14="http://schemas.microsoft.com/office/powerpoint/2010/main" xmlns="" val="279615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192.168.0.52\1.室崎の書類\△170000｜神戸市危機管理室「子育て世代」\講師養成研修\講師用配布データKOBE地震ITSUMO講座0322\スライド21.PNG"/>
          <p:cNvPicPr>
            <a:picLocks noChangeAspect="1" noChangeArrowheads="1"/>
          </p:cNvPicPr>
          <p:nvPr/>
        </p:nvPicPr>
        <p:blipFill>
          <a:blip r:embed="rId3" cstate="print"/>
          <a:srcRect/>
          <a:stretch>
            <a:fillRect/>
          </a:stretch>
        </p:blipFill>
        <p:spPr bwMode="auto">
          <a:xfrm>
            <a:off x="-11113" y="-11113"/>
            <a:ext cx="9142413" cy="6856413"/>
          </a:xfrm>
          <a:prstGeom prst="rect">
            <a:avLst/>
          </a:prstGeom>
          <a:noFill/>
        </p:spPr>
      </p:pic>
    </p:spTree>
    <p:extLst>
      <p:ext uri="{BB962C8B-B14F-4D97-AF65-F5344CB8AC3E}">
        <p14:creationId xmlns:p14="http://schemas.microsoft.com/office/powerpoint/2010/main" xmlns="" val="1189030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192.168.0.52\1.室崎の書類\△170000｜神戸市危機管理室「子育て世代」\講師養成研修\講師用配布データKOBE地震ITSUMO講座0322\スライド22.PNG"/>
          <p:cNvPicPr>
            <a:picLocks noChangeAspect="1" noChangeArrowheads="1"/>
          </p:cNvPicPr>
          <p:nvPr/>
        </p:nvPicPr>
        <p:blipFill>
          <a:blip r:embed="rId3" cstate="print"/>
          <a:srcRect/>
          <a:stretch>
            <a:fillRect/>
          </a:stretch>
        </p:blipFill>
        <p:spPr bwMode="auto">
          <a:xfrm>
            <a:off x="1588" y="-23813"/>
            <a:ext cx="9142412" cy="6856413"/>
          </a:xfrm>
          <a:prstGeom prst="rect">
            <a:avLst/>
          </a:prstGeom>
          <a:noFill/>
        </p:spPr>
      </p:pic>
    </p:spTree>
    <p:extLst>
      <p:ext uri="{BB962C8B-B14F-4D97-AF65-F5344CB8AC3E}">
        <p14:creationId xmlns:p14="http://schemas.microsoft.com/office/powerpoint/2010/main" xmlns="" val="3069529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192.168.0.52\1.室崎の書類\△170000｜神戸市危機管理室「子育て世代」\講師養成研修\講師用配布データKOBE地震ITSUMO講座0322\スライド23.PNG"/>
          <p:cNvPicPr>
            <a:picLocks noChangeAspect="1" noChangeArrowheads="1"/>
          </p:cNvPicPr>
          <p:nvPr/>
        </p:nvPicPr>
        <p:blipFill>
          <a:blip r:embed="rId3" cstate="print"/>
          <a:srcRect/>
          <a:stretch>
            <a:fillRect/>
          </a:stretch>
        </p:blipFill>
        <p:spPr bwMode="auto">
          <a:xfrm>
            <a:off x="-11113" y="1588"/>
            <a:ext cx="9142413" cy="6856412"/>
          </a:xfrm>
          <a:prstGeom prst="rect">
            <a:avLst/>
          </a:prstGeom>
          <a:noFill/>
        </p:spPr>
      </p:pic>
    </p:spTree>
    <p:extLst>
      <p:ext uri="{BB962C8B-B14F-4D97-AF65-F5344CB8AC3E}">
        <p14:creationId xmlns:p14="http://schemas.microsoft.com/office/powerpoint/2010/main" xmlns="" val="4149690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192.168.0.52\1.室崎の書類\△170000｜神戸市危機管理室「子育て世代」\講師養成研修\講師用配布データKOBE地震ITSUMO講座0322\スライド24.PNG"/>
          <p:cNvPicPr>
            <a:picLocks noChangeAspect="1" noChangeArrowheads="1"/>
          </p:cNvPicPr>
          <p:nvPr/>
        </p:nvPicPr>
        <p:blipFill>
          <a:blip r:embed="rId3" cstate="print"/>
          <a:srcRect/>
          <a:stretch>
            <a:fillRect/>
          </a:stretch>
        </p:blipFill>
        <p:spPr bwMode="auto">
          <a:xfrm>
            <a:off x="1588" y="1588"/>
            <a:ext cx="9142412" cy="6856412"/>
          </a:xfrm>
          <a:prstGeom prst="rect">
            <a:avLst/>
          </a:prstGeom>
          <a:noFill/>
        </p:spPr>
      </p:pic>
    </p:spTree>
    <p:extLst>
      <p:ext uri="{BB962C8B-B14F-4D97-AF65-F5344CB8AC3E}">
        <p14:creationId xmlns:p14="http://schemas.microsoft.com/office/powerpoint/2010/main" xmlns="" val="1798114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192.168.0.52\1.室崎の書類\△170000｜神戸市危機管理室「子育て世代」\講師養成研修\講師用配布データKOBE地震ITSUMO講座0322\スライド25.PNG"/>
          <p:cNvPicPr>
            <a:picLocks noChangeAspect="1" noChangeArrowheads="1"/>
          </p:cNvPicPr>
          <p:nvPr/>
        </p:nvPicPr>
        <p:blipFill>
          <a:blip r:embed="rId3" cstate="print"/>
          <a:srcRect/>
          <a:stretch>
            <a:fillRect/>
          </a:stretch>
        </p:blipFill>
        <p:spPr bwMode="auto">
          <a:xfrm>
            <a:off x="1588" y="-11113"/>
            <a:ext cx="9142412" cy="6856413"/>
          </a:xfrm>
          <a:prstGeom prst="rect">
            <a:avLst/>
          </a:prstGeom>
          <a:noFill/>
        </p:spPr>
      </p:pic>
    </p:spTree>
    <p:extLst>
      <p:ext uri="{BB962C8B-B14F-4D97-AF65-F5344CB8AC3E}">
        <p14:creationId xmlns:p14="http://schemas.microsoft.com/office/powerpoint/2010/main" xmlns="" val="3925077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192.168.0.52\1.室崎の書類\△170000｜神戸市危機管理室「子育て世代」\講師養成研修\講師用配布データKOBE地震ITSUMO講座0322\スライド26.PNG"/>
          <p:cNvPicPr>
            <a:picLocks noChangeAspect="1" noChangeArrowheads="1"/>
          </p:cNvPicPr>
          <p:nvPr/>
        </p:nvPicPr>
        <p:blipFill>
          <a:blip r:embed="rId3" cstate="print"/>
          <a:srcRect/>
          <a:stretch>
            <a:fillRect/>
          </a:stretch>
        </p:blipFill>
        <p:spPr bwMode="auto">
          <a:xfrm>
            <a:off x="1588" y="-11113"/>
            <a:ext cx="9142412" cy="6856413"/>
          </a:xfrm>
          <a:prstGeom prst="rect">
            <a:avLst/>
          </a:prstGeom>
          <a:noFill/>
        </p:spPr>
      </p:pic>
    </p:spTree>
    <p:extLst>
      <p:ext uri="{BB962C8B-B14F-4D97-AF65-F5344CB8AC3E}">
        <p14:creationId xmlns:p14="http://schemas.microsoft.com/office/powerpoint/2010/main" xmlns="" val="3478720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192.168.0.52\1.室崎の書類\△170000｜神戸市危機管理室「子育て世代」\講師養成研修\講師用配布データKOBE地震ITSUMO講座0322\スライド27.PNG"/>
          <p:cNvPicPr>
            <a:picLocks noChangeAspect="1" noChangeArrowheads="1"/>
          </p:cNvPicPr>
          <p:nvPr/>
        </p:nvPicPr>
        <p:blipFill>
          <a:blip r:embed="rId3" cstate="print"/>
          <a:srcRect/>
          <a:stretch>
            <a:fillRect/>
          </a:stretch>
        </p:blipFill>
        <p:spPr bwMode="auto">
          <a:xfrm>
            <a:off x="1588" y="-23813"/>
            <a:ext cx="9142412" cy="6856413"/>
          </a:xfrm>
          <a:prstGeom prst="rect">
            <a:avLst/>
          </a:prstGeom>
          <a:noFill/>
        </p:spPr>
      </p:pic>
    </p:spTree>
    <p:extLst>
      <p:ext uri="{BB962C8B-B14F-4D97-AF65-F5344CB8AC3E}">
        <p14:creationId xmlns:p14="http://schemas.microsoft.com/office/powerpoint/2010/main" xmlns="" val="1230415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192.168.0.52\1.室崎の書類\△170000｜神戸市危機管理室「子育て世代」\講師養成研修\講師用配布データKOBE地震ITSUMO講座0322\スライド28.PNG"/>
          <p:cNvPicPr>
            <a:picLocks noChangeAspect="1" noChangeArrowheads="1"/>
          </p:cNvPicPr>
          <p:nvPr/>
        </p:nvPicPr>
        <p:blipFill>
          <a:blip r:embed="rId3" cstate="print"/>
          <a:srcRect/>
          <a:stretch>
            <a:fillRect/>
          </a:stretch>
        </p:blipFill>
        <p:spPr bwMode="auto">
          <a:xfrm>
            <a:off x="1588" y="-11113"/>
            <a:ext cx="9142412" cy="6856413"/>
          </a:xfrm>
          <a:prstGeom prst="rect">
            <a:avLst/>
          </a:prstGeom>
          <a:noFill/>
        </p:spPr>
      </p:pic>
    </p:spTree>
    <p:extLst>
      <p:ext uri="{BB962C8B-B14F-4D97-AF65-F5344CB8AC3E}">
        <p14:creationId xmlns:p14="http://schemas.microsoft.com/office/powerpoint/2010/main" xmlns="" val="2510791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192.168.0.52\1.室崎の書類\△170000｜神戸市危機管理室「子育て世代」\講師養成研修\講師用配布データKOBE地震ITSUMO講座0322\スライド29.PNG"/>
          <p:cNvPicPr>
            <a:picLocks noChangeAspect="1" noChangeArrowheads="1"/>
          </p:cNvPicPr>
          <p:nvPr/>
        </p:nvPicPr>
        <p:blipFill>
          <a:blip r:embed="rId3" cstate="print"/>
          <a:srcRect/>
          <a:stretch>
            <a:fillRect/>
          </a:stretch>
        </p:blipFill>
        <p:spPr bwMode="auto">
          <a:xfrm>
            <a:off x="-11113" y="1588"/>
            <a:ext cx="9142413" cy="6856412"/>
          </a:xfrm>
          <a:prstGeom prst="rect">
            <a:avLst/>
          </a:prstGeom>
          <a:noFill/>
        </p:spPr>
      </p:pic>
    </p:spTree>
    <p:extLst>
      <p:ext uri="{BB962C8B-B14F-4D97-AF65-F5344CB8AC3E}">
        <p14:creationId xmlns:p14="http://schemas.microsoft.com/office/powerpoint/2010/main" xmlns="" val="294833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92.168.0.52\1.室崎の書類\△170000｜神戸市危機管理室「子育て世代」\講師養成研修\講師用配布データKOBE地震ITSUMO講座0322\スライド3.PNG"/>
          <p:cNvPicPr>
            <a:picLocks noChangeAspect="1" noChangeArrowheads="1"/>
          </p:cNvPicPr>
          <p:nvPr/>
        </p:nvPicPr>
        <p:blipFill>
          <a:blip r:embed="rId3" cstate="print"/>
          <a:srcRect/>
          <a:stretch>
            <a:fillRect/>
          </a:stretch>
        </p:blipFill>
        <p:spPr bwMode="auto">
          <a:xfrm>
            <a:off x="0" y="1587"/>
            <a:ext cx="9142413" cy="6856413"/>
          </a:xfrm>
          <a:prstGeom prst="rect">
            <a:avLst/>
          </a:prstGeom>
          <a:noFill/>
        </p:spPr>
      </p:pic>
    </p:spTree>
    <p:extLst>
      <p:ext uri="{BB962C8B-B14F-4D97-AF65-F5344CB8AC3E}">
        <p14:creationId xmlns:p14="http://schemas.microsoft.com/office/powerpoint/2010/main" xmlns="" val="4190689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192.168.0.52\1.室崎の書類\△170000｜神戸市危機管理室「子育て世代」\講師養成研修\講師用配布データKOBE地震ITSUMO講座0322\スライド30.PNG"/>
          <p:cNvPicPr>
            <a:picLocks noChangeAspect="1" noChangeArrowheads="1"/>
          </p:cNvPicPr>
          <p:nvPr/>
        </p:nvPicPr>
        <p:blipFill>
          <a:blip r:embed="rId3" cstate="print"/>
          <a:srcRect/>
          <a:stretch>
            <a:fillRect/>
          </a:stretch>
        </p:blipFill>
        <p:spPr bwMode="auto">
          <a:xfrm>
            <a:off x="1588" y="-23813"/>
            <a:ext cx="9142412" cy="6856413"/>
          </a:xfrm>
          <a:prstGeom prst="rect">
            <a:avLst/>
          </a:prstGeom>
          <a:noFill/>
        </p:spPr>
      </p:pic>
    </p:spTree>
    <p:extLst>
      <p:ext uri="{BB962C8B-B14F-4D97-AF65-F5344CB8AC3E}">
        <p14:creationId xmlns:p14="http://schemas.microsoft.com/office/powerpoint/2010/main" xmlns="" val="2947092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192.168.0.52\1.室崎の書類\△170000｜神戸市危機管理室「子育て世代」\講師養成研修\講師用配布データKOBE地震ITSUMO講座0322\スライド31.PNG"/>
          <p:cNvPicPr>
            <a:picLocks noChangeAspect="1" noChangeArrowheads="1"/>
          </p:cNvPicPr>
          <p:nvPr/>
        </p:nvPicPr>
        <p:blipFill>
          <a:blip r:embed="rId3" cstate="print"/>
          <a:srcRect/>
          <a:stretch>
            <a:fillRect/>
          </a:stretch>
        </p:blipFill>
        <p:spPr bwMode="auto">
          <a:xfrm>
            <a:off x="1588" y="-11113"/>
            <a:ext cx="9142412" cy="6856413"/>
          </a:xfrm>
          <a:prstGeom prst="rect">
            <a:avLst/>
          </a:prstGeom>
          <a:noFill/>
        </p:spPr>
      </p:pic>
    </p:spTree>
    <p:extLst>
      <p:ext uri="{BB962C8B-B14F-4D97-AF65-F5344CB8AC3E}">
        <p14:creationId xmlns:p14="http://schemas.microsoft.com/office/powerpoint/2010/main" xmlns="" val="2484282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192.168.0.52\1.室崎の書類\△170000｜神戸市危機管理室「子育て世代」\講師養成研修\講師用配布データKOBE地震ITSUMO講座0322\スライド32.PNG"/>
          <p:cNvPicPr>
            <a:picLocks noChangeAspect="1" noChangeArrowheads="1"/>
          </p:cNvPicPr>
          <p:nvPr/>
        </p:nvPicPr>
        <p:blipFill>
          <a:blip r:embed="rId3" cstate="print"/>
          <a:srcRect/>
          <a:stretch>
            <a:fillRect/>
          </a:stretch>
        </p:blipFill>
        <p:spPr bwMode="auto">
          <a:xfrm>
            <a:off x="-11113" y="1588"/>
            <a:ext cx="9142413" cy="6856412"/>
          </a:xfrm>
          <a:prstGeom prst="rect">
            <a:avLst/>
          </a:prstGeom>
          <a:noFill/>
        </p:spPr>
      </p:pic>
    </p:spTree>
    <p:extLst>
      <p:ext uri="{BB962C8B-B14F-4D97-AF65-F5344CB8AC3E}">
        <p14:creationId xmlns:p14="http://schemas.microsoft.com/office/powerpoint/2010/main" xmlns="" val="2340179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92.168.0.52\1.室崎の書類\【終了プロジェクト】\2017年度\17【神戸市危機管理室】「子育て世代」\講師養成研修\講師用配布データ公開版\0516\講師用配布データKOBE地震ITSUMO講座0409.png"/>
          <p:cNvPicPr>
            <a:picLocks noChangeAspect="1" noChangeArrowheads="1"/>
          </p:cNvPicPr>
          <p:nvPr/>
        </p:nvPicPr>
        <p:blipFill>
          <a:blip r:embed="rId3" cstate="print"/>
          <a:srcRect/>
          <a:stretch>
            <a:fillRect/>
          </a:stretch>
        </p:blipFill>
        <p:spPr bwMode="auto">
          <a:xfrm>
            <a:off x="1587" y="-11112"/>
            <a:ext cx="9142413" cy="6856412"/>
          </a:xfrm>
          <a:prstGeom prst="rect">
            <a:avLst/>
          </a:prstGeom>
          <a:noFill/>
        </p:spPr>
      </p:pic>
    </p:spTree>
    <p:extLst>
      <p:ext uri="{BB962C8B-B14F-4D97-AF65-F5344CB8AC3E}">
        <p14:creationId xmlns:p14="http://schemas.microsoft.com/office/powerpoint/2010/main" xmlns="" val="25959169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192.168.0.52\1.室崎の書類\△170000｜神戸市危機管理室「子育て世代」\講師養成研修\講師用配布データKOBE地震ITSUMO講座0322\スライド34.PNG"/>
          <p:cNvPicPr>
            <a:picLocks noChangeAspect="1" noChangeArrowheads="1"/>
          </p:cNvPicPr>
          <p:nvPr/>
        </p:nvPicPr>
        <p:blipFill>
          <a:blip r:embed="rId3" cstate="print"/>
          <a:srcRect/>
          <a:stretch>
            <a:fillRect/>
          </a:stretch>
        </p:blipFill>
        <p:spPr bwMode="auto">
          <a:xfrm>
            <a:off x="1588" y="1588"/>
            <a:ext cx="9142412" cy="6856412"/>
          </a:xfrm>
          <a:prstGeom prst="rect">
            <a:avLst/>
          </a:prstGeom>
          <a:noFill/>
        </p:spPr>
      </p:pic>
    </p:spTree>
    <p:extLst>
      <p:ext uri="{BB962C8B-B14F-4D97-AF65-F5344CB8AC3E}">
        <p14:creationId xmlns:p14="http://schemas.microsoft.com/office/powerpoint/2010/main" xmlns="" val="31132306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192.168.0.52\1.室崎の書類\△170000｜神戸市危機管理室「子育て世代」\講師養成研修\講師用配布データKOBE地震ITSUMO講座0322\スライド35.PNG"/>
          <p:cNvPicPr>
            <a:picLocks noChangeAspect="1" noChangeArrowheads="1"/>
          </p:cNvPicPr>
          <p:nvPr/>
        </p:nvPicPr>
        <p:blipFill>
          <a:blip r:embed="rId3" cstate="print"/>
          <a:srcRect/>
          <a:stretch>
            <a:fillRect/>
          </a:stretch>
        </p:blipFill>
        <p:spPr bwMode="auto">
          <a:xfrm>
            <a:off x="1588" y="-11113"/>
            <a:ext cx="9142412" cy="6856413"/>
          </a:xfrm>
          <a:prstGeom prst="rect">
            <a:avLst/>
          </a:prstGeom>
          <a:noFill/>
        </p:spPr>
      </p:pic>
    </p:spTree>
    <p:extLst>
      <p:ext uri="{BB962C8B-B14F-4D97-AF65-F5344CB8AC3E}">
        <p14:creationId xmlns:p14="http://schemas.microsoft.com/office/powerpoint/2010/main" xmlns="" val="7797334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192.168.0.52\1.室崎の書類\△170000｜神戸市危機管理室「子育て世代」\講師養成研修\講師用配布データKOBE地震ITSUMO講座0322\スライド36.PNG"/>
          <p:cNvPicPr>
            <a:picLocks noChangeAspect="1" noChangeArrowheads="1"/>
          </p:cNvPicPr>
          <p:nvPr/>
        </p:nvPicPr>
        <p:blipFill>
          <a:blip r:embed="rId3" cstate="print"/>
          <a:srcRect/>
          <a:stretch>
            <a:fillRect/>
          </a:stretch>
        </p:blipFill>
        <p:spPr bwMode="auto">
          <a:xfrm>
            <a:off x="-11113" y="-23813"/>
            <a:ext cx="9142413" cy="6856413"/>
          </a:xfrm>
          <a:prstGeom prst="rect">
            <a:avLst/>
          </a:prstGeom>
          <a:noFill/>
        </p:spPr>
      </p:pic>
    </p:spTree>
    <p:extLst>
      <p:ext uri="{BB962C8B-B14F-4D97-AF65-F5344CB8AC3E}">
        <p14:creationId xmlns:p14="http://schemas.microsoft.com/office/powerpoint/2010/main" xmlns="" val="20563302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192.168.0.52\1.室崎の書類\△170000｜神戸市危機管理室「子育て世代」\講師養成研修\講師用配布データKOBE地震ITSUMO講座0322\スライド37.PNG"/>
          <p:cNvPicPr>
            <a:picLocks noChangeAspect="1" noChangeArrowheads="1"/>
          </p:cNvPicPr>
          <p:nvPr/>
        </p:nvPicPr>
        <p:blipFill>
          <a:blip r:embed="rId3" cstate="print"/>
          <a:srcRect/>
          <a:stretch>
            <a:fillRect/>
          </a:stretch>
        </p:blipFill>
        <p:spPr bwMode="auto">
          <a:xfrm>
            <a:off x="1588" y="-11113"/>
            <a:ext cx="9142412" cy="6856413"/>
          </a:xfrm>
          <a:prstGeom prst="rect">
            <a:avLst/>
          </a:prstGeom>
          <a:noFill/>
        </p:spPr>
      </p:pic>
    </p:spTree>
    <p:extLst>
      <p:ext uri="{BB962C8B-B14F-4D97-AF65-F5344CB8AC3E}">
        <p14:creationId xmlns:p14="http://schemas.microsoft.com/office/powerpoint/2010/main" xmlns="" val="88277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192.168.0.52\1.室崎の書類\△170000｜神戸市危機管理室「子育て世代」\講師養成研修\講師用配布データKOBE地震ITSUMO講座0322\スライド38.PNG"/>
          <p:cNvPicPr>
            <a:picLocks noChangeAspect="1" noChangeArrowheads="1"/>
          </p:cNvPicPr>
          <p:nvPr/>
        </p:nvPicPr>
        <p:blipFill>
          <a:blip r:embed="rId3" cstate="print"/>
          <a:srcRect/>
          <a:stretch>
            <a:fillRect/>
          </a:stretch>
        </p:blipFill>
        <p:spPr bwMode="auto">
          <a:xfrm>
            <a:off x="1588" y="1588"/>
            <a:ext cx="9142412" cy="6856412"/>
          </a:xfrm>
          <a:prstGeom prst="rect">
            <a:avLst/>
          </a:prstGeom>
          <a:noFill/>
        </p:spPr>
      </p:pic>
    </p:spTree>
    <p:extLst>
      <p:ext uri="{BB962C8B-B14F-4D97-AF65-F5344CB8AC3E}">
        <p14:creationId xmlns:p14="http://schemas.microsoft.com/office/powerpoint/2010/main" xmlns="" val="19988714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192.168.0.52\1.室崎の書類\△170000｜神戸市危機管理室「子育て世代」\講師養成研修\講師用配布データKOBE地震ITSUMO講座0322\スライド39.PNG"/>
          <p:cNvPicPr>
            <a:picLocks noChangeAspect="1" noChangeArrowheads="1"/>
          </p:cNvPicPr>
          <p:nvPr/>
        </p:nvPicPr>
        <p:blipFill>
          <a:blip r:embed="rId3" cstate="print"/>
          <a:srcRect/>
          <a:stretch>
            <a:fillRect/>
          </a:stretch>
        </p:blipFill>
        <p:spPr bwMode="auto">
          <a:xfrm>
            <a:off x="-23813" y="-23813"/>
            <a:ext cx="9142413" cy="6856413"/>
          </a:xfrm>
          <a:prstGeom prst="rect">
            <a:avLst/>
          </a:prstGeom>
          <a:noFill/>
        </p:spPr>
      </p:pic>
    </p:spTree>
    <p:extLst>
      <p:ext uri="{BB962C8B-B14F-4D97-AF65-F5344CB8AC3E}">
        <p14:creationId xmlns:p14="http://schemas.microsoft.com/office/powerpoint/2010/main" xmlns="" val="1667714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A2E4"/>
        </a:solidFill>
        <a:effectLst/>
      </p:bgPr>
    </p:bg>
    <p:spTree>
      <p:nvGrpSpPr>
        <p:cNvPr id="1" name=""/>
        <p:cNvGrpSpPr/>
        <p:nvPr/>
      </p:nvGrpSpPr>
      <p:grpSpPr>
        <a:xfrm>
          <a:off x="0" y="0"/>
          <a:ext cx="0" cy="0"/>
          <a:chOff x="0" y="0"/>
          <a:chExt cx="0" cy="0"/>
        </a:xfrm>
      </p:grpSpPr>
      <p:pic>
        <p:nvPicPr>
          <p:cNvPr id="4098" name="Picture 2" descr="\\192.168.0.52\1.室崎の書類\△170000｜神戸市危機管理室「子育て世代」\講師養成研修\講師用配布データKOBE地震ITSUMO講座0322\スライド4.PNG"/>
          <p:cNvPicPr>
            <a:picLocks noChangeAspect="1" noChangeArrowheads="1"/>
          </p:cNvPicPr>
          <p:nvPr/>
        </p:nvPicPr>
        <p:blipFill>
          <a:blip r:embed="rId3" cstate="print"/>
          <a:srcRect/>
          <a:stretch>
            <a:fillRect/>
          </a:stretch>
        </p:blipFill>
        <p:spPr bwMode="auto">
          <a:xfrm>
            <a:off x="1587" y="1588"/>
            <a:ext cx="9142413" cy="6856412"/>
          </a:xfrm>
          <a:prstGeom prst="rect">
            <a:avLst/>
          </a:prstGeom>
          <a:noFill/>
        </p:spPr>
      </p:pic>
    </p:spTree>
    <p:extLst>
      <p:ext uri="{BB962C8B-B14F-4D97-AF65-F5344CB8AC3E}">
        <p14:creationId xmlns:p14="http://schemas.microsoft.com/office/powerpoint/2010/main" xmlns="" val="28770054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192.168.0.52\1.室崎の書類\△170000｜神戸市危機管理室「子育て世代」\講師養成研修\講師用配布データKOBE地震ITSUMO講座0322\スライド40.PNG"/>
          <p:cNvPicPr>
            <a:picLocks noChangeAspect="1" noChangeArrowheads="1"/>
          </p:cNvPicPr>
          <p:nvPr/>
        </p:nvPicPr>
        <p:blipFill>
          <a:blip r:embed="rId3" cstate="print"/>
          <a:srcRect/>
          <a:stretch>
            <a:fillRect/>
          </a:stretch>
        </p:blipFill>
        <p:spPr bwMode="auto">
          <a:xfrm>
            <a:off x="-11113" y="-11113"/>
            <a:ext cx="9142413" cy="6856413"/>
          </a:xfrm>
          <a:prstGeom prst="rect">
            <a:avLst/>
          </a:prstGeom>
          <a:noFill/>
        </p:spPr>
      </p:pic>
    </p:spTree>
    <p:extLst>
      <p:ext uri="{BB962C8B-B14F-4D97-AF65-F5344CB8AC3E}">
        <p14:creationId xmlns:p14="http://schemas.microsoft.com/office/powerpoint/2010/main" xmlns="" val="2603735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A2E4"/>
        </a:solidFill>
        <a:effectLst/>
      </p:bgPr>
    </p:bg>
    <p:spTree>
      <p:nvGrpSpPr>
        <p:cNvPr id="1" name=""/>
        <p:cNvGrpSpPr/>
        <p:nvPr/>
      </p:nvGrpSpPr>
      <p:grpSpPr>
        <a:xfrm>
          <a:off x="0" y="0"/>
          <a:ext cx="0" cy="0"/>
          <a:chOff x="0" y="0"/>
          <a:chExt cx="0" cy="0"/>
        </a:xfrm>
      </p:grpSpPr>
      <p:pic>
        <p:nvPicPr>
          <p:cNvPr id="41986" name="Picture 2" descr="\\192.168.0.52\1.室崎の書類\△170000｜神戸市危機管理室「子育て世代」\講師養成研修\講師用配布データKOBE地震ITSUMO講座0322\スライド41.PNG"/>
          <p:cNvPicPr>
            <a:picLocks noChangeAspect="1" noChangeArrowheads="1"/>
          </p:cNvPicPr>
          <p:nvPr/>
        </p:nvPicPr>
        <p:blipFill>
          <a:blip r:embed="rId3" cstate="print"/>
          <a:srcRect/>
          <a:stretch>
            <a:fillRect/>
          </a:stretch>
        </p:blipFill>
        <p:spPr bwMode="auto">
          <a:xfrm>
            <a:off x="14288" y="-23813"/>
            <a:ext cx="9142412" cy="6856413"/>
          </a:xfrm>
          <a:prstGeom prst="rect">
            <a:avLst/>
          </a:prstGeom>
          <a:noFill/>
        </p:spPr>
      </p:pic>
    </p:spTree>
    <p:extLst>
      <p:ext uri="{BB962C8B-B14F-4D97-AF65-F5344CB8AC3E}">
        <p14:creationId xmlns:p14="http://schemas.microsoft.com/office/powerpoint/2010/main" xmlns="" val="1792441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A2E4"/>
        </a:solidFill>
        <a:effectLst/>
      </p:bgPr>
    </p:bg>
    <p:spTree>
      <p:nvGrpSpPr>
        <p:cNvPr id="1" name=""/>
        <p:cNvGrpSpPr/>
        <p:nvPr/>
      </p:nvGrpSpPr>
      <p:grpSpPr>
        <a:xfrm>
          <a:off x="0" y="0"/>
          <a:ext cx="0" cy="0"/>
          <a:chOff x="0" y="0"/>
          <a:chExt cx="0" cy="0"/>
        </a:xfrm>
      </p:grpSpPr>
      <p:pic>
        <p:nvPicPr>
          <p:cNvPr id="43010" name="Picture 2" descr="\\192.168.0.52\1.室崎の書類\△170000｜神戸市危機管理室「子育て世代」\講師養成研修\講師用配布データKOBE地震ITSUMO講座0322\スライド42.PNG"/>
          <p:cNvPicPr>
            <a:picLocks noChangeAspect="1" noChangeArrowheads="1"/>
          </p:cNvPicPr>
          <p:nvPr/>
        </p:nvPicPr>
        <p:blipFill>
          <a:blip r:embed="rId3" cstate="print"/>
          <a:srcRect/>
          <a:stretch>
            <a:fillRect/>
          </a:stretch>
        </p:blipFill>
        <p:spPr bwMode="auto">
          <a:xfrm>
            <a:off x="-11113" y="-49213"/>
            <a:ext cx="9142413" cy="6856413"/>
          </a:xfrm>
          <a:prstGeom prst="rect">
            <a:avLst/>
          </a:prstGeom>
          <a:noFill/>
        </p:spPr>
      </p:pic>
    </p:spTree>
    <p:extLst>
      <p:ext uri="{BB962C8B-B14F-4D97-AF65-F5344CB8AC3E}">
        <p14:creationId xmlns:p14="http://schemas.microsoft.com/office/powerpoint/2010/main" xmlns="" val="918859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192.168.0.52\1.室崎の書類\△170000｜神戸市危機管理室「子育て世代」\講師養成研修\講師用配布データKOBE地震ITSUMO講座0322\スライド43.PNG"/>
          <p:cNvPicPr>
            <a:picLocks noChangeAspect="1" noChangeArrowheads="1"/>
          </p:cNvPicPr>
          <p:nvPr/>
        </p:nvPicPr>
        <p:blipFill>
          <a:blip r:embed="rId3" cstate="print"/>
          <a:srcRect/>
          <a:stretch>
            <a:fillRect/>
          </a:stretch>
        </p:blipFill>
        <p:spPr bwMode="auto">
          <a:xfrm>
            <a:off x="1588" y="1588"/>
            <a:ext cx="9142412" cy="6856412"/>
          </a:xfrm>
          <a:prstGeom prst="rect">
            <a:avLst/>
          </a:prstGeom>
          <a:noFill/>
        </p:spPr>
      </p:pic>
    </p:spTree>
    <p:extLst>
      <p:ext uri="{BB962C8B-B14F-4D97-AF65-F5344CB8AC3E}">
        <p14:creationId xmlns:p14="http://schemas.microsoft.com/office/powerpoint/2010/main" xmlns="" val="21692963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192.168.0.52\1.室崎の書類\△170000｜神戸市危機管理室「子育て世代」\講師養成研修\講師用配布データKOBE地震ITSUMO講座0322\スライド44.PNG"/>
          <p:cNvPicPr>
            <a:picLocks noChangeAspect="1" noChangeArrowheads="1"/>
          </p:cNvPicPr>
          <p:nvPr/>
        </p:nvPicPr>
        <p:blipFill>
          <a:blip r:embed="rId3" cstate="print"/>
          <a:srcRect/>
          <a:stretch>
            <a:fillRect/>
          </a:stretch>
        </p:blipFill>
        <p:spPr bwMode="auto">
          <a:xfrm>
            <a:off x="1588" y="-11113"/>
            <a:ext cx="9142412" cy="6856413"/>
          </a:xfrm>
          <a:prstGeom prst="rect">
            <a:avLst/>
          </a:prstGeom>
          <a:noFill/>
        </p:spPr>
      </p:pic>
    </p:spTree>
    <p:extLst>
      <p:ext uri="{BB962C8B-B14F-4D97-AF65-F5344CB8AC3E}">
        <p14:creationId xmlns:p14="http://schemas.microsoft.com/office/powerpoint/2010/main" xmlns="" val="285761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192.168.0.52\1.室崎の書類\△170000｜神戸市危機管理室「子育て世代」\講師養成研修\講師用配布データKOBE地震ITSUMO講座0322\スライド45.PNG"/>
          <p:cNvPicPr>
            <a:picLocks noChangeAspect="1" noChangeArrowheads="1"/>
          </p:cNvPicPr>
          <p:nvPr/>
        </p:nvPicPr>
        <p:blipFill>
          <a:blip r:embed="rId3" cstate="print"/>
          <a:srcRect/>
          <a:stretch>
            <a:fillRect/>
          </a:stretch>
        </p:blipFill>
        <p:spPr bwMode="auto">
          <a:xfrm>
            <a:off x="1588" y="-23813"/>
            <a:ext cx="9142412" cy="6856413"/>
          </a:xfrm>
          <a:prstGeom prst="rect">
            <a:avLst/>
          </a:prstGeom>
          <a:noFill/>
        </p:spPr>
      </p:pic>
    </p:spTree>
    <p:extLst>
      <p:ext uri="{BB962C8B-B14F-4D97-AF65-F5344CB8AC3E}">
        <p14:creationId xmlns:p14="http://schemas.microsoft.com/office/powerpoint/2010/main" xmlns="" val="41013908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92.168.0.52\1.室崎の書類\△170000｜神戸市危機管理室「子育て世代」\講師養成研修\講師用配布データ公開版\スライド46.png"/>
          <p:cNvPicPr>
            <a:picLocks noChangeAspect="1" noChangeArrowheads="1"/>
          </p:cNvPicPr>
          <p:nvPr/>
        </p:nvPicPr>
        <p:blipFill>
          <a:blip r:embed="rId3" cstate="print"/>
          <a:srcRect/>
          <a:stretch>
            <a:fillRect/>
          </a:stretch>
        </p:blipFill>
        <p:spPr bwMode="auto">
          <a:xfrm>
            <a:off x="-11113" y="1588"/>
            <a:ext cx="9142413" cy="6856412"/>
          </a:xfrm>
          <a:prstGeom prst="rect">
            <a:avLst/>
          </a:prstGeom>
          <a:noFill/>
        </p:spPr>
      </p:pic>
    </p:spTree>
    <p:extLst>
      <p:ext uri="{BB962C8B-B14F-4D97-AF65-F5344CB8AC3E}">
        <p14:creationId xmlns:p14="http://schemas.microsoft.com/office/powerpoint/2010/main" xmlns="" val="39128217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192.168.0.52\1.室崎の書類\△170000｜神戸市危機管理室「子育て世代」\講師養成研修\講師用配布データKOBE地震ITSUMO講座0322\スライド47.PNG"/>
          <p:cNvPicPr>
            <a:picLocks noChangeAspect="1" noChangeArrowheads="1"/>
          </p:cNvPicPr>
          <p:nvPr/>
        </p:nvPicPr>
        <p:blipFill>
          <a:blip r:embed="rId3" cstate="print"/>
          <a:srcRect/>
          <a:stretch>
            <a:fillRect/>
          </a:stretch>
        </p:blipFill>
        <p:spPr bwMode="auto">
          <a:xfrm>
            <a:off x="-11113" y="-23813"/>
            <a:ext cx="9142413" cy="6856413"/>
          </a:xfrm>
          <a:prstGeom prst="rect">
            <a:avLst/>
          </a:prstGeom>
          <a:noFill/>
        </p:spPr>
      </p:pic>
    </p:spTree>
    <p:extLst>
      <p:ext uri="{BB962C8B-B14F-4D97-AF65-F5344CB8AC3E}">
        <p14:creationId xmlns:p14="http://schemas.microsoft.com/office/powerpoint/2010/main" xmlns="" val="38461723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192.168.0.52\1.室崎の書類\△170000｜神戸市危機管理室「子育て世代」\講師養成研修\講師用配布データKOBE地震ITSUMO講座0322\スライド48.PNG"/>
          <p:cNvPicPr>
            <a:picLocks noChangeAspect="1" noChangeArrowheads="1"/>
          </p:cNvPicPr>
          <p:nvPr/>
        </p:nvPicPr>
        <p:blipFill>
          <a:blip r:embed="rId3" cstate="print"/>
          <a:srcRect/>
          <a:stretch>
            <a:fillRect/>
          </a:stretch>
        </p:blipFill>
        <p:spPr bwMode="auto">
          <a:xfrm>
            <a:off x="1588" y="-23813"/>
            <a:ext cx="9142412" cy="6856413"/>
          </a:xfrm>
          <a:prstGeom prst="rect">
            <a:avLst/>
          </a:prstGeom>
          <a:noFill/>
        </p:spPr>
      </p:pic>
    </p:spTree>
    <p:extLst>
      <p:ext uri="{BB962C8B-B14F-4D97-AF65-F5344CB8AC3E}">
        <p14:creationId xmlns:p14="http://schemas.microsoft.com/office/powerpoint/2010/main" xmlns="" val="2683047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192.168.0.52\1.室崎の書類\△170000｜神戸市危機管理室「子育て世代」\講師養成研修\講師用配布データKOBE地震ITSUMO講座0322\スライド49.PNG"/>
          <p:cNvPicPr>
            <a:picLocks noChangeAspect="1" noChangeArrowheads="1"/>
          </p:cNvPicPr>
          <p:nvPr/>
        </p:nvPicPr>
        <p:blipFill>
          <a:blip r:embed="rId3" cstate="print"/>
          <a:srcRect/>
          <a:stretch>
            <a:fillRect/>
          </a:stretch>
        </p:blipFill>
        <p:spPr bwMode="auto">
          <a:xfrm>
            <a:off x="-11113" y="1588"/>
            <a:ext cx="9142413" cy="6856412"/>
          </a:xfrm>
          <a:prstGeom prst="rect">
            <a:avLst/>
          </a:prstGeom>
          <a:noFill/>
        </p:spPr>
      </p:pic>
    </p:spTree>
    <p:extLst>
      <p:ext uri="{BB962C8B-B14F-4D97-AF65-F5344CB8AC3E}">
        <p14:creationId xmlns:p14="http://schemas.microsoft.com/office/powerpoint/2010/main" xmlns="" val="2560078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A2E4"/>
        </a:solidFill>
        <a:effectLst/>
      </p:bgPr>
    </p:bg>
    <p:spTree>
      <p:nvGrpSpPr>
        <p:cNvPr id="1" name=""/>
        <p:cNvGrpSpPr/>
        <p:nvPr/>
      </p:nvGrpSpPr>
      <p:grpSpPr>
        <a:xfrm>
          <a:off x="0" y="0"/>
          <a:ext cx="0" cy="0"/>
          <a:chOff x="0" y="0"/>
          <a:chExt cx="0" cy="0"/>
        </a:xfrm>
      </p:grpSpPr>
      <p:pic>
        <p:nvPicPr>
          <p:cNvPr id="5122" name="Picture 2" descr="\\192.168.0.52\1.室崎の書類\△170000｜神戸市危機管理室「子育て世代」\講師養成研修\講師用配布データKOBE地震ITSUMO講座0322\スライド5.PNG"/>
          <p:cNvPicPr>
            <a:picLocks noChangeAspect="1" noChangeArrowheads="1"/>
          </p:cNvPicPr>
          <p:nvPr/>
        </p:nvPicPr>
        <p:blipFill>
          <a:blip r:embed="rId3" cstate="print"/>
          <a:srcRect/>
          <a:stretch>
            <a:fillRect/>
          </a:stretch>
        </p:blipFill>
        <p:spPr bwMode="auto">
          <a:xfrm>
            <a:off x="1587" y="1587"/>
            <a:ext cx="9142413" cy="6856413"/>
          </a:xfrm>
          <a:prstGeom prst="rect">
            <a:avLst/>
          </a:prstGeom>
          <a:noFill/>
        </p:spPr>
      </p:pic>
    </p:spTree>
    <p:extLst>
      <p:ext uri="{BB962C8B-B14F-4D97-AF65-F5344CB8AC3E}">
        <p14:creationId xmlns:p14="http://schemas.microsoft.com/office/powerpoint/2010/main" xmlns="" val="15234786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192.168.0.52\1.室崎の書類\△170000｜神戸市危機管理室「子育て世代」\講師養成研修\講師用配布データKOBE地震ITSUMO講座0322\スライド50.PNG"/>
          <p:cNvPicPr>
            <a:picLocks noChangeAspect="1" noChangeArrowheads="1"/>
          </p:cNvPicPr>
          <p:nvPr/>
        </p:nvPicPr>
        <p:blipFill>
          <a:blip r:embed="rId3" cstate="print"/>
          <a:srcRect/>
          <a:stretch>
            <a:fillRect/>
          </a:stretch>
        </p:blipFill>
        <p:spPr bwMode="auto">
          <a:xfrm>
            <a:off x="-11113" y="1588"/>
            <a:ext cx="9142413" cy="6856412"/>
          </a:xfrm>
          <a:prstGeom prst="rect">
            <a:avLst/>
          </a:prstGeom>
          <a:noFill/>
        </p:spPr>
      </p:pic>
    </p:spTree>
    <p:extLst>
      <p:ext uri="{BB962C8B-B14F-4D97-AF65-F5344CB8AC3E}">
        <p14:creationId xmlns:p14="http://schemas.microsoft.com/office/powerpoint/2010/main" xmlns="" val="15357733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192.168.0.52\1.室崎の書類\△170000｜神戸市危機管理室「子育て世代」\講師養成研修\講師用配布データKOBE地震ITSUMO講座0322\スライド51.PNG"/>
          <p:cNvPicPr>
            <a:picLocks noChangeAspect="1" noChangeArrowheads="1"/>
          </p:cNvPicPr>
          <p:nvPr/>
        </p:nvPicPr>
        <p:blipFill>
          <a:blip r:embed="rId3" cstate="print"/>
          <a:srcRect/>
          <a:stretch>
            <a:fillRect/>
          </a:stretch>
        </p:blipFill>
        <p:spPr bwMode="auto">
          <a:xfrm>
            <a:off x="-23813" y="-23813"/>
            <a:ext cx="9142413" cy="6856413"/>
          </a:xfrm>
          <a:prstGeom prst="rect">
            <a:avLst/>
          </a:prstGeom>
          <a:noFill/>
        </p:spPr>
      </p:pic>
    </p:spTree>
    <p:extLst>
      <p:ext uri="{BB962C8B-B14F-4D97-AF65-F5344CB8AC3E}">
        <p14:creationId xmlns:p14="http://schemas.microsoft.com/office/powerpoint/2010/main" xmlns="" val="33946431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192.168.0.52\1.室崎の書類\△170000｜神戸市危機管理室「子育て世代」\講師養成研修\講師用配布データKOBE地震ITSUMO講座0322\スライド52.PNG"/>
          <p:cNvPicPr>
            <a:picLocks noChangeAspect="1" noChangeArrowheads="1"/>
          </p:cNvPicPr>
          <p:nvPr/>
        </p:nvPicPr>
        <p:blipFill>
          <a:blip r:embed="rId3" cstate="print"/>
          <a:srcRect/>
          <a:stretch>
            <a:fillRect/>
          </a:stretch>
        </p:blipFill>
        <p:spPr bwMode="auto">
          <a:xfrm>
            <a:off x="-11113" y="-11113"/>
            <a:ext cx="9142413" cy="6856413"/>
          </a:xfrm>
          <a:prstGeom prst="rect">
            <a:avLst/>
          </a:prstGeom>
          <a:noFill/>
        </p:spPr>
      </p:pic>
    </p:spTree>
    <p:extLst>
      <p:ext uri="{BB962C8B-B14F-4D97-AF65-F5344CB8AC3E}">
        <p14:creationId xmlns:p14="http://schemas.microsoft.com/office/powerpoint/2010/main" xmlns="" val="20121916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192.168.0.52\1.室崎の書類\△170000｜神戸市危機管理室「子育て世代」\講師養成研修\講師用配布データKOBE地震ITSUMO講座0322\スライド53.PNG"/>
          <p:cNvPicPr>
            <a:picLocks noChangeAspect="1" noChangeArrowheads="1"/>
          </p:cNvPicPr>
          <p:nvPr/>
        </p:nvPicPr>
        <p:blipFill>
          <a:blip r:embed="rId3" cstate="print"/>
          <a:srcRect/>
          <a:stretch>
            <a:fillRect/>
          </a:stretch>
        </p:blipFill>
        <p:spPr bwMode="auto">
          <a:xfrm>
            <a:off x="-11113" y="-11113"/>
            <a:ext cx="9142413" cy="6856413"/>
          </a:xfrm>
          <a:prstGeom prst="rect">
            <a:avLst/>
          </a:prstGeom>
          <a:noFill/>
        </p:spPr>
      </p:pic>
    </p:spTree>
    <p:extLst>
      <p:ext uri="{BB962C8B-B14F-4D97-AF65-F5344CB8AC3E}">
        <p14:creationId xmlns:p14="http://schemas.microsoft.com/office/powerpoint/2010/main" xmlns="" val="4695337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192.168.0.52\1.室崎の書類\△170000｜神戸市危機管理室「子育て世代」\講師養成研修\講師用配布データKOBE地震ITSUMO講座0322\スライド54.PNG"/>
          <p:cNvPicPr>
            <a:picLocks noChangeAspect="1" noChangeArrowheads="1"/>
          </p:cNvPicPr>
          <p:nvPr/>
        </p:nvPicPr>
        <p:blipFill>
          <a:blip r:embed="rId3" cstate="print"/>
          <a:srcRect/>
          <a:stretch>
            <a:fillRect/>
          </a:stretch>
        </p:blipFill>
        <p:spPr bwMode="auto">
          <a:xfrm>
            <a:off x="1588" y="-11113"/>
            <a:ext cx="9142412" cy="6856413"/>
          </a:xfrm>
          <a:prstGeom prst="rect">
            <a:avLst/>
          </a:prstGeom>
          <a:noFill/>
        </p:spPr>
      </p:pic>
    </p:spTree>
    <p:extLst>
      <p:ext uri="{BB962C8B-B14F-4D97-AF65-F5344CB8AC3E}">
        <p14:creationId xmlns:p14="http://schemas.microsoft.com/office/powerpoint/2010/main" xmlns="" val="31533476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192.168.0.52\1.室崎の書類\△170000｜神戸市危機管理室「子育て世代」\講師養成研修\講師用配布データKOBE地震ITSUMO講座0322\スライド55.PNG"/>
          <p:cNvPicPr>
            <a:picLocks noChangeAspect="1" noChangeArrowheads="1"/>
          </p:cNvPicPr>
          <p:nvPr/>
        </p:nvPicPr>
        <p:blipFill>
          <a:blip r:embed="rId3" cstate="print"/>
          <a:srcRect/>
          <a:stretch>
            <a:fillRect/>
          </a:stretch>
        </p:blipFill>
        <p:spPr bwMode="auto">
          <a:xfrm>
            <a:off x="1588" y="-11113"/>
            <a:ext cx="9142412" cy="6856413"/>
          </a:xfrm>
          <a:prstGeom prst="rect">
            <a:avLst/>
          </a:prstGeom>
          <a:noFill/>
        </p:spPr>
      </p:pic>
    </p:spTree>
    <p:extLst>
      <p:ext uri="{BB962C8B-B14F-4D97-AF65-F5344CB8AC3E}">
        <p14:creationId xmlns:p14="http://schemas.microsoft.com/office/powerpoint/2010/main" xmlns="" val="15460560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92.168.0.52\1.室崎の書類\【終了プロジェクト】\2017年度\17【神戸市危機管理室】「子育て世代」\講師養成研修\講師用配布データ公開版\0516\講師用配布データKOBE地震ITSUMO講座.png"/>
          <p:cNvPicPr>
            <a:picLocks noChangeAspect="1" noChangeArrowheads="1"/>
          </p:cNvPicPr>
          <p:nvPr/>
        </p:nvPicPr>
        <p:blipFill>
          <a:blip r:embed="rId3" cstate="print"/>
          <a:srcRect/>
          <a:stretch>
            <a:fillRect/>
          </a:stretch>
        </p:blipFill>
        <p:spPr bwMode="auto">
          <a:xfrm>
            <a:off x="-11113" y="1587"/>
            <a:ext cx="9142413" cy="6856413"/>
          </a:xfrm>
          <a:prstGeom prst="rect">
            <a:avLst/>
          </a:prstGeom>
          <a:noFill/>
        </p:spPr>
      </p:pic>
    </p:spTree>
    <p:extLst>
      <p:ext uri="{BB962C8B-B14F-4D97-AF65-F5344CB8AC3E}">
        <p14:creationId xmlns:p14="http://schemas.microsoft.com/office/powerpoint/2010/main" xmlns="" val="20906866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192.168.0.52\1.室崎の書類\△170000｜神戸市危機管理室「子育て世代」\講師養成研修\講師用配布データKOBE地震ITSUMO講座0322\スライド57.PNG"/>
          <p:cNvPicPr>
            <a:picLocks noChangeAspect="1" noChangeArrowheads="1"/>
          </p:cNvPicPr>
          <p:nvPr/>
        </p:nvPicPr>
        <p:blipFill>
          <a:blip r:embed="rId3" cstate="print"/>
          <a:srcRect/>
          <a:stretch>
            <a:fillRect/>
          </a:stretch>
        </p:blipFill>
        <p:spPr bwMode="auto">
          <a:xfrm>
            <a:off x="1588" y="-11113"/>
            <a:ext cx="9142412" cy="6856413"/>
          </a:xfrm>
          <a:prstGeom prst="rect">
            <a:avLst/>
          </a:prstGeom>
          <a:noFill/>
        </p:spPr>
      </p:pic>
    </p:spTree>
    <p:extLst>
      <p:ext uri="{BB962C8B-B14F-4D97-AF65-F5344CB8AC3E}">
        <p14:creationId xmlns:p14="http://schemas.microsoft.com/office/powerpoint/2010/main" xmlns="" val="1687169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192.168.0.52\1.室崎の書類\△170000｜神戸市危機管理室「子育て世代」\講師養成研修\講師用配布データKOBE地震ITSUMO講座0322\スライド58.PNG"/>
          <p:cNvPicPr>
            <a:picLocks noChangeAspect="1" noChangeArrowheads="1"/>
          </p:cNvPicPr>
          <p:nvPr/>
        </p:nvPicPr>
        <p:blipFill>
          <a:blip r:embed="rId3" cstate="print"/>
          <a:srcRect/>
          <a:stretch>
            <a:fillRect/>
          </a:stretch>
        </p:blipFill>
        <p:spPr bwMode="auto">
          <a:xfrm>
            <a:off x="1588" y="-11113"/>
            <a:ext cx="9142412" cy="6856413"/>
          </a:xfrm>
          <a:prstGeom prst="rect">
            <a:avLst/>
          </a:prstGeom>
          <a:noFill/>
        </p:spPr>
      </p:pic>
    </p:spTree>
    <p:extLst>
      <p:ext uri="{BB962C8B-B14F-4D97-AF65-F5344CB8AC3E}">
        <p14:creationId xmlns:p14="http://schemas.microsoft.com/office/powerpoint/2010/main" xmlns="" val="42180085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192.168.0.52\1.室崎の書類\△170000｜神戸市危機管理室「子育て世代」\講師養成研修\講師用配布データKOBE地震ITSUMO講座0322\スライド59.PNG"/>
          <p:cNvPicPr>
            <a:picLocks noChangeAspect="1" noChangeArrowheads="1"/>
          </p:cNvPicPr>
          <p:nvPr/>
        </p:nvPicPr>
        <p:blipFill>
          <a:blip r:embed="rId3" cstate="print"/>
          <a:srcRect/>
          <a:stretch>
            <a:fillRect/>
          </a:stretch>
        </p:blipFill>
        <p:spPr bwMode="auto">
          <a:xfrm>
            <a:off x="1588" y="-11113"/>
            <a:ext cx="9142412" cy="6856413"/>
          </a:xfrm>
          <a:prstGeom prst="rect">
            <a:avLst/>
          </a:prstGeom>
          <a:noFill/>
        </p:spPr>
      </p:pic>
    </p:spTree>
    <p:extLst>
      <p:ext uri="{BB962C8B-B14F-4D97-AF65-F5344CB8AC3E}">
        <p14:creationId xmlns:p14="http://schemas.microsoft.com/office/powerpoint/2010/main" xmlns="" val="1604629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92.168.0.52\1.室崎の書類\△170000｜神戸市危機管理室「子育て世代」\講師養成研修\講師用配布データKOBE地震ITSUMO講座0322\スライド6.PNG"/>
          <p:cNvPicPr>
            <a:picLocks noChangeAspect="1" noChangeArrowheads="1"/>
          </p:cNvPicPr>
          <p:nvPr/>
        </p:nvPicPr>
        <p:blipFill>
          <a:blip r:embed="rId3" cstate="print"/>
          <a:srcRect/>
          <a:stretch>
            <a:fillRect/>
          </a:stretch>
        </p:blipFill>
        <p:spPr bwMode="auto">
          <a:xfrm>
            <a:off x="0" y="0"/>
            <a:ext cx="9142413" cy="6856413"/>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192.168.0.52\1.室崎の書類\△170000｜神戸市危機管理室「子育て世代」\講師養成研修\講師用配布データKOBE地震ITSUMO講座0322\スライド60.PNG"/>
          <p:cNvPicPr>
            <a:picLocks noChangeAspect="1" noChangeArrowheads="1"/>
          </p:cNvPicPr>
          <p:nvPr/>
        </p:nvPicPr>
        <p:blipFill>
          <a:blip r:embed="rId3" cstate="print"/>
          <a:srcRect/>
          <a:stretch>
            <a:fillRect/>
          </a:stretch>
        </p:blipFill>
        <p:spPr bwMode="auto">
          <a:xfrm>
            <a:off x="-11113" y="-11113"/>
            <a:ext cx="9142413" cy="6856413"/>
          </a:xfrm>
          <a:prstGeom prst="rect">
            <a:avLst/>
          </a:prstGeom>
          <a:noFill/>
        </p:spPr>
      </p:pic>
    </p:spTree>
    <p:extLst>
      <p:ext uri="{BB962C8B-B14F-4D97-AF65-F5344CB8AC3E}">
        <p14:creationId xmlns:p14="http://schemas.microsoft.com/office/powerpoint/2010/main" xmlns="" val="15227919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192.168.0.52\1.室崎の書類\△170000｜神戸市危機管理室「子育て世代」\講師養成研修\講師用配布データKOBE地震ITSUMO講座0322\スライド61.PNG"/>
          <p:cNvPicPr>
            <a:picLocks noChangeAspect="1" noChangeArrowheads="1"/>
          </p:cNvPicPr>
          <p:nvPr/>
        </p:nvPicPr>
        <p:blipFill>
          <a:blip r:embed="rId3" cstate="print"/>
          <a:srcRect/>
          <a:stretch>
            <a:fillRect/>
          </a:stretch>
        </p:blipFill>
        <p:spPr bwMode="auto">
          <a:xfrm>
            <a:off x="1588" y="1588"/>
            <a:ext cx="9142412" cy="6856412"/>
          </a:xfrm>
          <a:prstGeom prst="rect">
            <a:avLst/>
          </a:prstGeom>
          <a:noFill/>
        </p:spPr>
      </p:pic>
    </p:spTree>
    <p:extLst>
      <p:ext uri="{BB962C8B-B14F-4D97-AF65-F5344CB8AC3E}">
        <p14:creationId xmlns:p14="http://schemas.microsoft.com/office/powerpoint/2010/main" xmlns="" val="4048525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192.168.0.52\1.室崎の書類\△170000｜神戸市危機管理室「子育て世代」\講師養成研修\講師用配布データKOBE地震ITSUMO講座0322\スライド62.PNG"/>
          <p:cNvPicPr>
            <a:picLocks noChangeAspect="1" noChangeArrowheads="1"/>
          </p:cNvPicPr>
          <p:nvPr/>
        </p:nvPicPr>
        <p:blipFill>
          <a:blip r:embed="rId3" cstate="print"/>
          <a:srcRect/>
          <a:stretch>
            <a:fillRect/>
          </a:stretch>
        </p:blipFill>
        <p:spPr bwMode="auto">
          <a:xfrm>
            <a:off x="-23813" y="-11113"/>
            <a:ext cx="9142413" cy="6856413"/>
          </a:xfrm>
          <a:prstGeom prst="rect">
            <a:avLst/>
          </a:prstGeom>
          <a:noFill/>
        </p:spPr>
      </p:pic>
    </p:spTree>
    <p:extLst>
      <p:ext uri="{BB962C8B-B14F-4D97-AF65-F5344CB8AC3E}">
        <p14:creationId xmlns:p14="http://schemas.microsoft.com/office/powerpoint/2010/main" xmlns="" val="37636196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192.168.0.52\1.室崎の書類\△170000｜神戸市危機管理室「子育て世代」\講師養成研修\講師用配布データKOBE地震ITSUMO講座0322\スライド63.PNG"/>
          <p:cNvPicPr>
            <a:picLocks noChangeAspect="1" noChangeArrowheads="1"/>
          </p:cNvPicPr>
          <p:nvPr/>
        </p:nvPicPr>
        <p:blipFill>
          <a:blip r:embed="rId3" cstate="print"/>
          <a:srcRect/>
          <a:stretch>
            <a:fillRect/>
          </a:stretch>
        </p:blipFill>
        <p:spPr bwMode="auto">
          <a:xfrm>
            <a:off x="-11113" y="-23813"/>
            <a:ext cx="9142413" cy="6856413"/>
          </a:xfrm>
          <a:prstGeom prst="rect">
            <a:avLst/>
          </a:prstGeom>
          <a:noFill/>
        </p:spPr>
      </p:pic>
    </p:spTree>
    <p:extLst>
      <p:ext uri="{BB962C8B-B14F-4D97-AF65-F5344CB8AC3E}">
        <p14:creationId xmlns:p14="http://schemas.microsoft.com/office/powerpoint/2010/main" xmlns="" val="7001219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192.168.0.52\1.室崎の書類\△170000｜神戸市危機管理室「子育て世代」\講師養成研修\講師用配布データKOBE地震ITSUMO講座0322\スライド64.PNG"/>
          <p:cNvPicPr>
            <a:picLocks noChangeAspect="1" noChangeArrowheads="1"/>
          </p:cNvPicPr>
          <p:nvPr/>
        </p:nvPicPr>
        <p:blipFill>
          <a:blip r:embed="rId3" cstate="print"/>
          <a:srcRect/>
          <a:stretch>
            <a:fillRect/>
          </a:stretch>
        </p:blipFill>
        <p:spPr bwMode="auto">
          <a:xfrm>
            <a:off x="-11113" y="1588"/>
            <a:ext cx="9142413" cy="6856412"/>
          </a:xfrm>
          <a:prstGeom prst="rect">
            <a:avLst/>
          </a:prstGeom>
          <a:noFill/>
        </p:spPr>
      </p:pic>
    </p:spTree>
    <p:extLst>
      <p:ext uri="{BB962C8B-B14F-4D97-AF65-F5344CB8AC3E}">
        <p14:creationId xmlns:p14="http://schemas.microsoft.com/office/powerpoint/2010/main" xmlns="" val="241904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192.168.0.52\1.室崎の書類\△170000｜神戸市危機管理室「子育て世代」\講師養成研修\講師用配布データKOBE地震ITSUMO講座0322\スライド7.PNG"/>
          <p:cNvPicPr>
            <a:picLocks noChangeAspect="1" noChangeArrowheads="1"/>
          </p:cNvPicPr>
          <p:nvPr/>
        </p:nvPicPr>
        <p:blipFill>
          <a:blip r:embed="rId3" cstate="print"/>
          <a:srcRect/>
          <a:stretch>
            <a:fillRect/>
          </a:stretch>
        </p:blipFill>
        <p:spPr bwMode="auto">
          <a:xfrm>
            <a:off x="0" y="1587"/>
            <a:ext cx="9142413" cy="6856413"/>
          </a:xfrm>
          <a:prstGeom prst="rect">
            <a:avLst/>
          </a:prstGeom>
          <a:noFill/>
        </p:spPr>
      </p:pic>
    </p:spTree>
    <p:extLst>
      <p:ext uri="{BB962C8B-B14F-4D97-AF65-F5344CB8AC3E}">
        <p14:creationId xmlns:p14="http://schemas.microsoft.com/office/powerpoint/2010/main" xmlns="" val="1806458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92.168.0.52\1.室崎の書類\△170000｜神戸市危機管理室「子育て世代」\講師養成研修\講師用配布データKOBE地震ITSUMO講座0322\スライド8.PNG"/>
          <p:cNvPicPr>
            <a:picLocks noChangeAspect="1" noChangeArrowheads="1"/>
          </p:cNvPicPr>
          <p:nvPr/>
        </p:nvPicPr>
        <p:blipFill>
          <a:blip r:embed="rId3" cstate="print"/>
          <a:srcRect/>
          <a:stretch>
            <a:fillRect/>
          </a:stretch>
        </p:blipFill>
        <p:spPr bwMode="auto">
          <a:xfrm>
            <a:off x="1587" y="0"/>
            <a:ext cx="9142413" cy="6856413"/>
          </a:xfrm>
          <a:prstGeom prst="rect">
            <a:avLst/>
          </a:prstGeom>
          <a:noFill/>
        </p:spPr>
      </p:pic>
    </p:spTree>
    <p:extLst>
      <p:ext uri="{BB962C8B-B14F-4D97-AF65-F5344CB8AC3E}">
        <p14:creationId xmlns:p14="http://schemas.microsoft.com/office/powerpoint/2010/main" xmlns="" val="1734607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192.168.0.52\1.室崎の書類\△170000｜神戸市危機管理室「子育て世代」\講師養成研修\講師用配布データKOBE地震ITSUMO講座0322\スライド9.PNG"/>
          <p:cNvPicPr>
            <a:picLocks noChangeAspect="1" noChangeArrowheads="1"/>
          </p:cNvPicPr>
          <p:nvPr/>
        </p:nvPicPr>
        <p:blipFill>
          <a:blip r:embed="rId3" cstate="print"/>
          <a:srcRect/>
          <a:stretch>
            <a:fillRect/>
          </a:stretch>
        </p:blipFill>
        <p:spPr bwMode="auto">
          <a:xfrm>
            <a:off x="0" y="1587"/>
            <a:ext cx="9142413" cy="6856413"/>
          </a:xfrm>
          <a:prstGeom prst="rect">
            <a:avLst/>
          </a:prstGeom>
          <a:noFill/>
        </p:spPr>
      </p:pic>
    </p:spTree>
    <p:extLst>
      <p:ext uri="{BB962C8B-B14F-4D97-AF65-F5344CB8AC3E}">
        <p14:creationId xmlns:p14="http://schemas.microsoft.com/office/powerpoint/2010/main" xmlns="" val="382310517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B丸ゴシック">
      <a:majorFont>
        <a:latin typeface="TB丸ゴシック Std DB"/>
        <a:ea typeface="TB丸ゴシック Std DB"/>
        <a:cs typeface=""/>
      </a:majorFont>
      <a:minorFont>
        <a:latin typeface="TB丸ゴシック Std DB"/>
        <a:ea typeface="TB丸ゴシック Std DB"/>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3276</TotalTime>
  <Words>4931</Words>
  <Application>Microsoft Office PowerPoint</Application>
  <PresentationFormat>画面に合わせる (4:3)</PresentationFormat>
  <Paragraphs>375</Paragraphs>
  <Slides>64</Slides>
  <Notes>64</Notes>
  <HiddenSlides>0</HiddenSlides>
  <MMClips>0</MMClips>
  <ScaleCrop>false</ScaleCrop>
  <HeadingPairs>
    <vt:vector size="4" baseType="variant">
      <vt:variant>
        <vt:lpstr>テーマ</vt:lpstr>
      </vt:variant>
      <vt:variant>
        <vt:i4>1</vt:i4>
      </vt:variant>
      <vt:variant>
        <vt:lpstr>スライド タイトル</vt:lpstr>
      </vt:variant>
      <vt:variant>
        <vt:i4>64</vt:i4>
      </vt:variant>
    </vt:vector>
  </HeadingPairs>
  <TitlesOfParts>
    <vt:vector size="65" baseType="lpstr">
      <vt:lpstr>Office テーマ</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lpstr>スライド 27</vt:lpstr>
      <vt:lpstr>スライド 28</vt:lpstr>
      <vt:lpstr>スライド 29</vt:lpstr>
      <vt:lpstr>スライド 30</vt:lpstr>
      <vt:lpstr>スライド 31</vt:lpstr>
      <vt:lpstr>スライド 32</vt:lpstr>
      <vt:lpstr>スライド 33</vt:lpstr>
      <vt:lpstr>スライド 34</vt:lpstr>
      <vt:lpstr>スライド 35</vt:lpstr>
      <vt:lpstr>スライド 36</vt:lpstr>
      <vt:lpstr>スライド 37</vt:lpstr>
      <vt:lpstr>スライド 38</vt:lpstr>
      <vt:lpstr>スライド 39</vt:lpstr>
      <vt:lpstr>スライド 40</vt:lpstr>
      <vt:lpstr>スライド 41</vt:lpstr>
      <vt:lpstr>スライド 42</vt:lpstr>
      <vt:lpstr>スライド 43</vt:lpstr>
      <vt:lpstr>スライド 44</vt:lpstr>
      <vt:lpstr>スライド 45</vt:lpstr>
      <vt:lpstr>スライド 46</vt:lpstr>
      <vt:lpstr>スライド 47</vt:lpstr>
      <vt:lpstr>スライド 48</vt:lpstr>
      <vt:lpstr>スライド 49</vt:lpstr>
      <vt:lpstr>スライド 50</vt:lpstr>
      <vt:lpstr>スライド 51</vt:lpstr>
      <vt:lpstr>スライド 52</vt:lpstr>
      <vt:lpstr>スライド 53</vt:lpstr>
      <vt:lpstr>スライド 54</vt:lpstr>
      <vt:lpstr>スライド 55</vt:lpstr>
      <vt:lpstr>スライド 56</vt:lpstr>
      <vt:lpstr>スライド 57</vt:lpstr>
      <vt:lpstr>スライド 58</vt:lpstr>
      <vt:lpstr>スライド 59</vt:lpstr>
      <vt:lpstr>スライド 60</vt:lpstr>
      <vt:lpstr>スライド 61</vt:lpstr>
      <vt:lpstr>スライド 62</vt:lpstr>
      <vt:lpstr>スライド 63</vt:lpstr>
      <vt:lpstr>スライド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plus-arts010</cp:lastModifiedBy>
  <cp:revision>236</cp:revision>
  <cp:lastPrinted>2018-03-06T07:27:39Z</cp:lastPrinted>
  <dcterms:created xsi:type="dcterms:W3CDTF">2018-02-09T04:17:06Z</dcterms:created>
  <dcterms:modified xsi:type="dcterms:W3CDTF">2018-05-16T09:52:44Z</dcterms:modified>
</cp:coreProperties>
</file>